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21" r:id="rId2"/>
    <p:sldId id="316" r:id="rId3"/>
    <p:sldId id="323" r:id="rId4"/>
    <p:sldId id="346" r:id="rId5"/>
    <p:sldId id="324" r:id="rId6"/>
    <p:sldId id="325" r:id="rId7"/>
    <p:sldId id="329" r:id="rId8"/>
    <p:sldId id="326" r:id="rId9"/>
    <p:sldId id="395" r:id="rId10"/>
    <p:sldId id="327" r:id="rId11"/>
    <p:sldId id="330" r:id="rId12"/>
    <p:sldId id="331" r:id="rId13"/>
    <p:sldId id="332" r:id="rId14"/>
    <p:sldId id="334" r:id="rId15"/>
    <p:sldId id="366" r:id="rId16"/>
    <p:sldId id="364" r:id="rId17"/>
    <p:sldId id="365" r:id="rId18"/>
    <p:sldId id="335" r:id="rId19"/>
    <p:sldId id="328" r:id="rId20"/>
    <p:sldId id="337" r:id="rId21"/>
    <p:sldId id="338" r:id="rId22"/>
    <p:sldId id="340" r:id="rId23"/>
    <p:sldId id="336" r:id="rId24"/>
    <p:sldId id="339" r:id="rId25"/>
    <p:sldId id="343" r:id="rId26"/>
    <p:sldId id="341" r:id="rId27"/>
    <p:sldId id="345" r:id="rId28"/>
    <p:sldId id="342" r:id="rId29"/>
    <p:sldId id="344" r:id="rId30"/>
    <p:sldId id="333" r:id="rId31"/>
    <p:sldId id="347" r:id="rId32"/>
    <p:sldId id="362" r:id="rId33"/>
    <p:sldId id="363" r:id="rId34"/>
    <p:sldId id="359" r:id="rId35"/>
    <p:sldId id="351" r:id="rId36"/>
    <p:sldId id="352" r:id="rId37"/>
    <p:sldId id="384" r:id="rId38"/>
    <p:sldId id="355" r:id="rId39"/>
    <p:sldId id="349" r:id="rId40"/>
    <p:sldId id="372" r:id="rId41"/>
    <p:sldId id="348" r:id="rId42"/>
    <p:sldId id="353" r:id="rId43"/>
    <p:sldId id="354" r:id="rId44"/>
    <p:sldId id="379" r:id="rId45"/>
    <p:sldId id="380" r:id="rId46"/>
    <p:sldId id="381" r:id="rId47"/>
    <p:sldId id="382" r:id="rId48"/>
    <p:sldId id="383" r:id="rId49"/>
    <p:sldId id="356" r:id="rId50"/>
    <p:sldId id="358" r:id="rId51"/>
    <p:sldId id="396" r:id="rId52"/>
    <p:sldId id="397" r:id="rId53"/>
    <p:sldId id="361" r:id="rId54"/>
    <p:sldId id="357" r:id="rId55"/>
    <p:sldId id="360" r:id="rId56"/>
    <p:sldId id="367" r:id="rId57"/>
    <p:sldId id="368" r:id="rId58"/>
    <p:sldId id="371" r:id="rId59"/>
    <p:sldId id="369" r:id="rId60"/>
    <p:sldId id="373" r:id="rId61"/>
    <p:sldId id="374" r:id="rId62"/>
    <p:sldId id="375" r:id="rId63"/>
    <p:sldId id="377" r:id="rId64"/>
    <p:sldId id="376" r:id="rId65"/>
    <p:sldId id="378" r:id="rId66"/>
    <p:sldId id="385" r:id="rId67"/>
    <p:sldId id="386" r:id="rId68"/>
    <p:sldId id="387" r:id="rId69"/>
    <p:sldId id="388" r:id="rId70"/>
    <p:sldId id="389" r:id="rId71"/>
    <p:sldId id="390" r:id="rId72"/>
    <p:sldId id="391" r:id="rId73"/>
    <p:sldId id="393" r:id="rId74"/>
    <p:sldId id="398" r:id="rId75"/>
    <p:sldId id="399" r:id="rId76"/>
    <p:sldId id="394" r:id="rId77"/>
    <p:sldId id="392" r:id="rId7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9900"/>
    <a:srgbClr val="FF0066"/>
    <a:srgbClr val="006666"/>
    <a:srgbClr val="FF6600"/>
    <a:srgbClr val="0000FF"/>
    <a:srgbClr val="66FFFF"/>
    <a:srgbClr val="00CC00"/>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056" y="5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7.wmf"/><Relationship Id="rId5" Type="http://schemas.openxmlformats.org/officeDocument/2006/relationships/image" Target="../media/image12.wmf"/><Relationship Id="rId4" Type="http://schemas.openxmlformats.org/officeDocument/2006/relationships/image" Target="../media/image1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8AD881-6C3C-4299-A382-7CABFFCEF0AE}" type="datetimeFigureOut">
              <a:rPr lang="en-US" smtClean="0"/>
              <a:pPr/>
              <a:t>4/25/2015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9BE8A-EC39-427F-B41D-9DF74518A51F}" type="slidenum">
              <a:rPr lang="en-US" smtClean="0"/>
              <a:pPr/>
              <a:t>‹#›</a:t>
            </a:fld>
            <a:endParaRPr lang="en-US"/>
          </a:p>
        </p:txBody>
      </p:sp>
    </p:spTree>
    <p:extLst>
      <p:ext uri="{BB962C8B-B14F-4D97-AF65-F5344CB8AC3E}">
        <p14:creationId xmlns:p14="http://schemas.microsoft.com/office/powerpoint/2010/main" val="2577711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a:t>
            </a:fld>
            <a:endParaRPr lang="en-US"/>
          </a:p>
        </p:txBody>
      </p:sp>
    </p:spTree>
    <p:extLst>
      <p:ext uri="{BB962C8B-B14F-4D97-AF65-F5344CB8AC3E}">
        <p14:creationId xmlns:p14="http://schemas.microsoft.com/office/powerpoint/2010/main" val="2641080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11</a:t>
            </a:fld>
            <a:endParaRPr lang="en-US"/>
          </a:p>
        </p:txBody>
      </p:sp>
    </p:spTree>
    <p:extLst>
      <p:ext uri="{BB962C8B-B14F-4D97-AF65-F5344CB8AC3E}">
        <p14:creationId xmlns:p14="http://schemas.microsoft.com/office/powerpoint/2010/main" val="4073806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6F0655-9ECB-403D-8027-2A724D5F3057}" type="datetime1">
              <a:rPr lang="en-US" smtClean="0"/>
              <a:t>4/25/2015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B859D61-E573-4FFB-8486-A24A683C3843}" type="datetime1">
              <a:rPr lang="en-US" smtClean="0"/>
              <a:t>4/25/2015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66B8E1-FED8-47AE-9411-0E117C63E4FA}" type="datetime1">
              <a:rPr lang="en-US" smtClean="0"/>
              <a:t>4/25/2015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CCC05E-D0BD-466B-8450-280DDF66C18D}" type="datetime1">
              <a:rPr lang="en-US" smtClean="0"/>
              <a:t>4/25/2015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D0FAD4E-530B-4725-BDF5-7D74A13C2C29}" type="datetime1">
              <a:rPr lang="en-US" smtClean="0"/>
              <a:t>4/25/2015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875E01-5703-401B-B456-FF054CB4E085}" type="datetime1">
              <a:rPr lang="en-US" smtClean="0"/>
              <a:t>4/25/2015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F222CC-3E73-479B-8DF9-0C7F3208C5E5}" type="datetime1">
              <a:rPr lang="en-US" smtClean="0"/>
              <a:t>4/25/2015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FB45EE9-DDA5-4054-9B48-6345D100F081}" type="datetime1">
              <a:rPr lang="en-US" smtClean="0"/>
              <a:t>4/25/2015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D1E47E-B4CE-40D1-99E1-1A1F099366B1}" type="datetime1">
              <a:rPr lang="en-US" smtClean="0"/>
              <a:t>4/25/2015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2F11E85-7447-46CA-81E6-CF313D16BD0A}" type="datetime1">
              <a:rPr lang="en-US" smtClean="0"/>
              <a:t>4/25/2015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B1FAE4-942B-4F4F-805B-33814B770B96}" type="datetime1">
              <a:rPr lang="en-US" smtClean="0"/>
              <a:t>4/25/2015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CE4F4-E935-4049-974E-3BEEEBF56263}" type="datetime1">
              <a:rPr lang="en-US" smtClean="0"/>
              <a:t>4/25/2015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05762-C891-4585-A291-5CEA996061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gif"/><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hyperlink" Target="http://www.animatedsoftware.com/pumpglos/wobble.htm" TargetMode="External"/><Relationship Id="rId1" Type="http://schemas.openxmlformats.org/officeDocument/2006/relationships/slideLayout" Target="../slideLayouts/slideLayout7.xml"/><Relationship Id="rId5" Type="http://schemas.openxmlformats.org/officeDocument/2006/relationships/image" Target="../media/image30.gif"/><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gif"/></Relationships>
</file>

<file path=ppt/slides/_rels/slide2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jpe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9.jpeg"/><Relationship Id="rId5" Type="http://schemas.openxmlformats.org/officeDocument/2006/relationships/hyperlink" Target="http://www.netzschusa.com/tornado.htm" TargetMode="External"/><Relationship Id="rId4" Type="http://schemas.openxmlformats.org/officeDocument/2006/relationships/image" Target="../media/image58.gif"/></Relationships>
</file>

<file path=ppt/slides/_rels/slide3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gif"/><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3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1.bp.blogspot.com/-OtEwLdDYQx8/T2tZT0FzBPI/AAAAAAAAAK0/9T8ABl80E_Y/s1600/0007+2012-03-22.bmp"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gif"/><Relationship Id="rId4" Type="http://schemas.openxmlformats.org/officeDocument/2006/relationships/image" Target="../media/image75.gif"/></Relationships>
</file>

<file path=ppt/slides/_rels/slide36.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8.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upload.wikimedia.org/wikipedia/en/c/cd/Centrifugal_Pump-mod.jpg"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image" Target="../media/image82.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85.png"/><Relationship Id="rId4" Type="http://schemas.openxmlformats.org/officeDocument/2006/relationships/image" Target="../media/image84.wmf"/></Relationships>
</file>

<file path=ppt/slides/_rels/slide46.xml.rels><?xml version="1.0" encoding="UTF-8" standalone="yes"?>
<Relationships xmlns="http://schemas.openxmlformats.org/package/2006/relationships"><Relationship Id="rId3" Type="http://schemas.openxmlformats.org/officeDocument/2006/relationships/hyperlink" Target="//upload.wikimedia.org/wikipedia/commons/a/a8/Color_triangle_velocity_1.jpg" TargetMode="External"/><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86.wmf"/><Relationship Id="rId5" Type="http://schemas.openxmlformats.org/officeDocument/2006/relationships/oleObject" Target="../embeddings/oleObject12.bin"/><Relationship Id="rId4" Type="http://schemas.openxmlformats.org/officeDocument/2006/relationships/image" Target="../media/image87.jpe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91.png"/><Relationship Id="rId7"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88.wmf"/><Relationship Id="rId4" Type="http://schemas.openxmlformats.org/officeDocument/2006/relationships/oleObject" Target="../embeddings/oleObject13.bin"/><Relationship Id="rId9" Type="http://schemas.openxmlformats.org/officeDocument/2006/relationships/image" Target="../media/image90.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93.wmf"/><Relationship Id="rId5" Type="http://schemas.openxmlformats.org/officeDocument/2006/relationships/oleObject" Target="../embeddings/oleObject17.bin"/><Relationship Id="rId4" Type="http://schemas.openxmlformats.org/officeDocument/2006/relationships/image" Target="../media/image92.wmf"/></Relationships>
</file>

<file path=ppt/slides/_rels/slide4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96.wmf"/><Relationship Id="rId5" Type="http://schemas.openxmlformats.org/officeDocument/2006/relationships/oleObject" Target="../embeddings/oleObject19.bin"/><Relationship Id="rId4" Type="http://schemas.openxmlformats.org/officeDocument/2006/relationships/image" Target="../media/image95.w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jpeg"/><Relationship Id="rId1" Type="http://schemas.openxmlformats.org/officeDocument/2006/relationships/slideLayout" Target="../slideLayouts/slideLayout7.xml"/><Relationship Id="rId4" Type="http://schemas.openxmlformats.org/officeDocument/2006/relationships/image" Target="../media/image10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png"/><Relationship Id="rId4" Type="http://schemas.openxmlformats.org/officeDocument/2006/relationships/image" Target="../media/image7.wmf"/></Relationships>
</file>

<file path=ppt/slides/_rels/slide6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108.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107.wmf"/><Relationship Id="rId5" Type="http://schemas.openxmlformats.org/officeDocument/2006/relationships/oleObject" Target="../embeddings/oleObject22.bin"/><Relationship Id="rId4" Type="http://schemas.openxmlformats.org/officeDocument/2006/relationships/image" Target="../media/image106.wmf"/></Relationships>
</file>

<file path=ppt/slides/_rels/slide63.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gif"/><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2.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1.wmf"/><Relationship Id="rId4" Type="http://schemas.openxmlformats.org/officeDocument/2006/relationships/image" Target="../media/image7.wmf"/><Relationship Id="rId9" Type="http://schemas.openxmlformats.org/officeDocument/2006/relationships/oleObject" Target="../embeddings/oleObject7.bin"/></Relationships>
</file>

<file path=ppt/slides/_rels/slide7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3.w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15.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371600"/>
            <a:ext cx="9144000" cy="3584575"/>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6000" b="1" dirty="0" err="1" smtClean="0">
                <a:solidFill>
                  <a:srgbClr val="C00000"/>
                </a:solidFill>
                <a:latin typeface="Arial" pitchFamily="34" charset="0"/>
                <a:ea typeface="+mj-ea"/>
                <a:cs typeface="Arial" pitchFamily="34" charset="0"/>
              </a:rPr>
              <a:t>Phần</a:t>
            </a:r>
            <a:r>
              <a:rPr lang="en-US" sz="6000" b="1" dirty="0" smtClean="0">
                <a:solidFill>
                  <a:srgbClr val="C00000"/>
                </a:solidFill>
                <a:latin typeface="Arial" pitchFamily="34" charset="0"/>
                <a:ea typeface="+mj-ea"/>
                <a:cs typeface="Arial" pitchFamily="34" charset="0"/>
              </a:rPr>
              <a:t> </a:t>
            </a:r>
            <a:r>
              <a:rPr lang="vi-VN" sz="6000" b="1" dirty="0" smtClean="0">
                <a:solidFill>
                  <a:srgbClr val="C00000"/>
                </a:solidFill>
                <a:latin typeface="Arial" pitchFamily="34" charset="0"/>
                <a:ea typeface="+mj-ea"/>
                <a:cs typeface="Arial" pitchFamily="34" charset="0"/>
              </a:rPr>
              <a:t>2</a:t>
            </a:r>
            <a:endParaRPr lang="en-US" sz="6000" b="1" dirty="0" smtClean="0">
              <a:solidFill>
                <a:srgbClr val="C00000"/>
              </a:solidFill>
              <a:latin typeface="Arial" pitchFamily="34" charset="0"/>
              <a:ea typeface="+mj-ea"/>
              <a:cs typeface="Arial" pitchFamily="34" charset="0"/>
            </a:endParaRPr>
          </a:p>
          <a:p>
            <a:pPr lvl="0" algn="ctr">
              <a:spcBef>
                <a:spcPct val="0"/>
              </a:spcBef>
              <a:defRPr/>
            </a:pPr>
            <a:r>
              <a:rPr lang="vi-VN" sz="6000" b="1" dirty="0" smtClean="0">
                <a:solidFill>
                  <a:srgbClr val="0000CC"/>
                </a:solidFill>
                <a:latin typeface="Arial" pitchFamily="34" charset="0"/>
                <a:cs typeface="Arial" pitchFamily="34" charset="0"/>
              </a:rPr>
              <a:t>Các Quá Trình &amp; </a:t>
            </a:r>
            <a:endParaRPr lang="en-US" sz="6000" b="1" smtClean="0">
              <a:solidFill>
                <a:srgbClr val="0000CC"/>
              </a:solidFill>
              <a:latin typeface="Arial" pitchFamily="34" charset="0"/>
              <a:cs typeface="Arial" pitchFamily="34" charset="0"/>
            </a:endParaRPr>
          </a:p>
          <a:p>
            <a:pPr lvl="0" algn="ctr">
              <a:spcBef>
                <a:spcPct val="0"/>
              </a:spcBef>
              <a:defRPr/>
            </a:pPr>
            <a:r>
              <a:rPr lang="vi-VN" sz="6000" b="1" smtClean="0">
                <a:solidFill>
                  <a:srgbClr val="0000CC"/>
                </a:solidFill>
                <a:latin typeface="Arial" pitchFamily="34" charset="0"/>
                <a:cs typeface="Arial" pitchFamily="34" charset="0"/>
              </a:rPr>
              <a:t>Thiết </a:t>
            </a:r>
            <a:r>
              <a:rPr lang="vi-VN" sz="6000" b="1" dirty="0" smtClean="0">
                <a:solidFill>
                  <a:srgbClr val="0000CC"/>
                </a:solidFill>
                <a:latin typeface="Arial" pitchFamily="34" charset="0"/>
                <a:cs typeface="Arial" pitchFamily="34" charset="0"/>
              </a:rPr>
              <a:t>Bị</a:t>
            </a:r>
            <a:r>
              <a:rPr lang="en-US" sz="6000" b="1" dirty="0" smtClean="0">
                <a:solidFill>
                  <a:srgbClr val="0000CC"/>
                </a:solidFill>
                <a:latin typeface="Arial" pitchFamily="34" charset="0"/>
                <a:cs typeface="Arial" pitchFamily="34" charset="0"/>
              </a:rPr>
              <a:t> </a:t>
            </a:r>
            <a:r>
              <a:rPr lang="en-US" sz="6000" b="1" dirty="0" err="1" smtClean="0">
                <a:solidFill>
                  <a:srgbClr val="0000CC"/>
                </a:solidFill>
                <a:latin typeface="Arial" pitchFamily="34" charset="0"/>
                <a:cs typeface="Arial" pitchFamily="34" charset="0"/>
              </a:rPr>
              <a:t>Cơ</a:t>
            </a:r>
            <a:r>
              <a:rPr lang="en-US" sz="6000" b="1" dirty="0" smtClean="0">
                <a:solidFill>
                  <a:srgbClr val="0000CC"/>
                </a:solidFill>
                <a:latin typeface="Arial" pitchFamily="34" charset="0"/>
                <a:cs typeface="Arial" pitchFamily="34" charset="0"/>
              </a:rPr>
              <a:t> </a:t>
            </a:r>
            <a:r>
              <a:rPr lang="en-US" sz="6000" b="1" dirty="0" err="1" smtClean="0">
                <a:solidFill>
                  <a:srgbClr val="0000CC"/>
                </a:solidFill>
                <a:latin typeface="Arial" pitchFamily="34" charset="0"/>
                <a:cs typeface="Arial" pitchFamily="34" charset="0"/>
              </a:rPr>
              <a:t>học</a:t>
            </a:r>
            <a:endParaRPr lang="en-US" sz="6000" b="1" dirty="0" smtClean="0">
              <a:solidFill>
                <a:srgbClr val="0000CC"/>
              </a:solidFill>
              <a:latin typeface="Arial" pitchFamily="34" charset="0"/>
              <a:cs typeface="Arial" pitchFamily="34" charset="0"/>
            </a:endParaRPr>
          </a:p>
          <a:p>
            <a:pPr lvl="0" algn="ctr">
              <a:spcBef>
                <a:spcPct val="0"/>
              </a:spcBef>
              <a:defRPr/>
            </a:pPr>
            <a:r>
              <a:rPr lang="en-US" sz="4400" b="1" dirty="0" smtClean="0">
                <a:solidFill>
                  <a:srgbClr val="009900"/>
                </a:solidFill>
                <a:latin typeface="Arial" panose="020B0604020202020204" pitchFamily="34" charset="0"/>
                <a:cs typeface="Arial" panose="020B0604020202020204" pitchFamily="34" charset="0"/>
              </a:rPr>
              <a:t>(</a:t>
            </a:r>
            <a:r>
              <a:rPr lang="vi-VN" sz="4400" b="1" dirty="0" smtClean="0">
                <a:solidFill>
                  <a:srgbClr val="009900"/>
                </a:solidFill>
                <a:latin typeface="Arial" panose="020B0604020202020204" pitchFamily="34" charset="0"/>
                <a:cs typeface="Arial" panose="020B0604020202020204" pitchFamily="34" charset="0"/>
              </a:rPr>
              <a:t>Mechanical </a:t>
            </a:r>
            <a:r>
              <a:rPr lang="vi-VN" sz="4400" b="1" dirty="0">
                <a:solidFill>
                  <a:srgbClr val="009900"/>
                </a:solidFill>
                <a:latin typeface="Arial" panose="020B0604020202020204" pitchFamily="34" charset="0"/>
                <a:cs typeface="Arial" panose="020B0604020202020204" pitchFamily="34" charset="0"/>
              </a:rPr>
              <a:t>Process</a:t>
            </a:r>
            <a:r>
              <a:rPr lang="en-US" sz="4400" b="1" dirty="0" err="1" smtClean="0">
                <a:solidFill>
                  <a:srgbClr val="009900"/>
                </a:solidFill>
                <a:latin typeface="Arial" panose="020B0604020202020204" pitchFamily="34" charset="0"/>
                <a:cs typeface="Arial" panose="020B0604020202020204" pitchFamily="34" charset="0"/>
              </a:rPr>
              <a:t>es</a:t>
            </a:r>
            <a:r>
              <a:rPr lang="en-US" sz="4400" b="1" dirty="0" smtClean="0">
                <a:solidFill>
                  <a:srgbClr val="009900"/>
                </a:solidFill>
                <a:latin typeface="Arial" panose="020B0604020202020204" pitchFamily="34" charset="0"/>
                <a:cs typeface="Arial" panose="020B0604020202020204" pitchFamily="34" charset="0"/>
              </a:rPr>
              <a:t>)</a:t>
            </a:r>
            <a:endParaRPr lang="vi-VN" sz="4400" b="1" dirty="0" smtClean="0">
              <a:solidFill>
                <a:srgbClr val="009900"/>
              </a:solidFill>
              <a:latin typeface="Arial" panose="020B0604020202020204" pitchFamily="34" charset="0"/>
              <a:cs typeface="Arial" panose="020B0604020202020204" pitchFamily="34" charset="0"/>
            </a:endParaRP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pic>
        <p:nvPicPr>
          <p:cNvPr id="5123" name="Picture 3"/>
          <p:cNvPicPr>
            <a:picLocks noChangeAspect="1" noChangeArrowheads="1"/>
          </p:cNvPicPr>
          <p:nvPr/>
        </p:nvPicPr>
        <p:blipFill>
          <a:blip r:embed="rId2" cstate="print"/>
          <a:srcRect/>
          <a:stretch>
            <a:fillRect/>
          </a:stretch>
        </p:blipFill>
        <p:spPr bwMode="auto">
          <a:xfrm>
            <a:off x="381000" y="838199"/>
            <a:ext cx="8305800" cy="4469111"/>
          </a:xfrm>
          <a:prstGeom prst="rect">
            <a:avLst/>
          </a:prstGeom>
          <a:noFill/>
          <a:ln w="9525">
            <a:noFill/>
            <a:miter lim="800000"/>
            <a:headEnd/>
            <a:tailEnd/>
          </a:ln>
        </p:spPr>
      </p:pic>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 y="4207133"/>
            <a:ext cx="4993675" cy="461665"/>
          </a:xfrm>
          <a:prstGeom prst="rect">
            <a:avLst/>
          </a:prstGeom>
        </p:spPr>
        <p:txBody>
          <a:bodyPr wrap="none">
            <a:spAutoFit/>
          </a:bodyPr>
          <a:lstStyle/>
          <a:p>
            <a:r>
              <a:rPr lang="vi-VN" sz="2400" b="1" dirty="0" smtClean="0">
                <a:solidFill>
                  <a:srgbClr val="0070C0"/>
                </a:solidFill>
              </a:rPr>
              <a:t>Hình: Sơ đồ cấu tạo bơm pittông</a:t>
            </a:r>
            <a:endParaRPr lang="en-US" sz="2400" b="1" dirty="0">
              <a:solidFill>
                <a:srgbClr val="0070C0"/>
              </a:solidFill>
            </a:endParaRPr>
          </a:p>
        </p:txBody>
      </p:sp>
      <p:sp>
        <p:nvSpPr>
          <p:cNvPr id="18" name="Rectangle 17"/>
          <p:cNvSpPr/>
          <p:nvPr/>
        </p:nvSpPr>
        <p:spPr>
          <a:xfrm>
            <a:off x="5867400" y="4232565"/>
            <a:ext cx="2896947" cy="461665"/>
          </a:xfrm>
          <a:prstGeom prst="rect">
            <a:avLst/>
          </a:prstGeom>
        </p:spPr>
        <p:txBody>
          <a:bodyPr wrap="none">
            <a:spAutoFit/>
          </a:bodyPr>
          <a:lstStyle/>
          <a:p>
            <a:r>
              <a:rPr lang="vi-VN" sz="2400" b="1" dirty="0" smtClean="0">
                <a:solidFill>
                  <a:srgbClr val="FF6600"/>
                </a:solidFill>
              </a:rPr>
              <a:t>Hình: Bơm pittông</a:t>
            </a:r>
            <a:endParaRPr lang="en-US" sz="2400" b="1" dirty="0">
              <a:solidFill>
                <a:srgbClr val="FF6600"/>
              </a:solidFill>
            </a:endParaRPr>
          </a:p>
        </p:txBody>
      </p:sp>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 (volume pumps)</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40603"/>
            <a:ext cx="9372599"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(piston pumps): </a:t>
            </a:r>
            <a:r>
              <a:rPr lang="vi-VN" sz="2000" b="1" dirty="0" smtClean="0">
                <a:latin typeface="Arial" pitchFamily="34" charset="0"/>
                <a:cs typeface="Arial" pitchFamily="34" charset="0"/>
              </a:rPr>
              <a:t>cấu tạo và nguyên tắc hoạt động</a:t>
            </a:r>
            <a:r>
              <a:rPr lang="vi-VN" sz="2000" b="1" dirty="0" smtClean="0">
                <a:solidFill>
                  <a:srgbClr val="FF3399"/>
                </a:solidFill>
                <a:latin typeface="Arial" pitchFamily="34" charset="0"/>
                <a:cs typeface="Arial" pitchFamily="34" charset="0"/>
              </a:rPr>
              <a:t> </a:t>
            </a:r>
            <a:endParaRPr lang="en-US" sz="2000" b="1" dirty="0"/>
          </a:p>
        </p:txBody>
      </p:sp>
      <p:grpSp>
        <p:nvGrpSpPr>
          <p:cNvPr id="17" name="Group 16"/>
          <p:cNvGrpSpPr/>
          <p:nvPr/>
        </p:nvGrpSpPr>
        <p:grpSpPr>
          <a:xfrm>
            <a:off x="0" y="1066800"/>
            <a:ext cx="4724400" cy="3248890"/>
            <a:chOff x="0" y="1399310"/>
            <a:chExt cx="4724400" cy="3248890"/>
          </a:xfrm>
        </p:grpSpPr>
        <p:pic>
          <p:nvPicPr>
            <p:cNvPr id="22538" name="Picture 10" descr="http://toolboxes.flexiblelearning.net.au/demosites/series2/204v2/PROC201/Image/Proc201_010100_G04.gif"/>
            <p:cNvPicPr>
              <a:picLocks noChangeAspect="1" noChangeArrowheads="1" noCrop="1"/>
            </p:cNvPicPr>
            <p:nvPr/>
          </p:nvPicPr>
          <p:blipFill>
            <a:blip r:embed="rId3" cstate="print"/>
            <a:srcRect/>
            <a:stretch>
              <a:fillRect/>
            </a:stretch>
          </p:blipFill>
          <p:spPr bwMode="auto">
            <a:xfrm>
              <a:off x="0" y="1523999"/>
              <a:ext cx="4724400" cy="2898485"/>
            </a:xfrm>
            <a:prstGeom prst="rect">
              <a:avLst/>
            </a:prstGeom>
            <a:noFill/>
          </p:spPr>
        </p:pic>
        <p:sp>
          <p:nvSpPr>
            <p:cNvPr id="8" name="Rectangle 7"/>
            <p:cNvSpPr/>
            <p:nvPr/>
          </p:nvSpPr>
          <p:spPr>
            <a:xfrm>
              <a:off x="2251365" y="186344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thanh truyền</a:t>
              </a:r>
              <a:endParaRPr lang="en-US" sz="1200" b="1" dirty="0">
                <a:solidFill>
                  <a:schemeClr val="tx1"/>
                </a:solidFill>
              </a:endParaRPr>
            </a:p>
          </p:txBody>
        </p:sp>
        <p:sp>
          <p:nvSpPr>
            <p:cNvPr id="9" name="Rectangle 8"/>
            <p:cNvSpPr/>
            <p:nvPr/>
          </p:nvSpPr>
          <p:spPr>
            <a:xfrm>
              <a:off x="609600" y="434340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Đầu hút</a:t>
              </a:r>
              <a:endParaRPr lang="en-US" sz="1200" b="1" dirty="0">
                <a:solidFill>
                  <a:schemeClr val="tx1"/>
                </a:solidFill>
              </a:endParaRPr>
            </a:p>
          </p:txBody>
        </p:sp>
        <p:sp>
          <p:nvSpPr>
            <p:cNvPr id="12" name="Rectangle 11"/>
            <p:cNvSpPr/>
            <p:nvPr/>
          </p:nvSpPr>
          <p:spPr>
            <a:xfrm>
              <a:off x="1447800" y="358140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Van hút</a:t>
              </a:r>
              <a:endParaRPr lang="en-US" sz="1200" b="1" dirty="0">
                <a:solidFill>
                  <a:schemeClr val="tx1"/>
                </a:solidFill>
              </a:endParaRPr>
            </a:p>
          </p:txBody>
        </p:sp>
        <p:sp>
          <p:nvSpPr>
            <p:cNvPr id="13" name="Rectangle 12"/>
            <p:cNvSpPr/>
            <p:nvPr/>
          </p:nvSpPr>
          <p:spPr>
            <a:xfrm>
              <a:off x="602675" y="139931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Đầu đẩy</a:t>
              </a:r>
              <a:endParaRPr lang="en-US" sz="1200" b="1" dirty="0">
                <a:solidFill>
                  <a:schemeClr val="tx1"/>
                </a:solidFill>
              </a:endParaRPr>
            </a:p>
          </p:txBody>
        </p:sp>
        <p:sp>
          <p:nvSpPr>
            <p:cNvPr id="14" name="Rectangle 13"/>
            <p:cNvSpPr/>
            <p:nvPr/>
          </p:nvSpPr>
          <p:spPr>
            <a:xfrm>
              <a:off x="0" y="2971800"/>
              <a:ext cx="9906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Van đẩy</a:t>
              </a:r>
              <a:endParaRPr lang="en-US" sz="1200" b="1" dirty="0">
                <a:solidFill>
                  <a:schemeClr val="tx1"/>
                </a:solidFill>
              </a:endParaRPr>
            </a:p>
          </p:txBody>
        </p:sp>
        <p:sp>
          <p:nvSpPr>
            <p:cNvPr id="15" name="Rectangle 14"/>
            <p:cNvSpPr/>
            <p:nvPr/>
          </p:nvSpPr>
          <p:spPr>
            <a:xfrm>
              <a:off x="3352800" y="396240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Tay quay</a:t>
              </a:r>
              <a:endParaRPr lang="en-US" sz="1200" b="1" dirty="0">
                <a:solidFill>
                  <a:schemeClr val="tx1"/>
                </a:solidFill>
              </a:endParaRPr>
            </a:p>
          </p:txBody>
        </p:sp>
        <p:sp>
          <p:nvSpPr>
            <p:cNvPr id="16" name="Rectangle 15"/>
            <p:cNvSpPr/>
            <p:nvPr/>
          </p:nvSpPr>
          <p:spPr>
            <a:xfrm>
              <a:off x="3429000" y="1524000"/>
              <a:ext cx="12192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200" b="1" dirty="0" smtClean="0">
                  <a:solidFill>
                    <a:schemeClr val="tx1"/>
                  </a:solidFill>
                </a:rPr>
                <a:t>Tay quay</a:t>
              </a:r>
              <a:endParaRPr lang="en-US" sz="1200" b="1" dirty="0">
                <a:solidFill>
                  <a:schemeClr val="tx1"/>
                </a:solidFill>
              </a:endParaRPr>
            </a:p>
          </p:txBody>
        </p:sp>
      </p:grpSp>
      <p:pic>
        <p:nvPicPr>
          <p:cNvPr id="24578" name="Picture 2" descr="piston pump P125 - P150 Pieralisi"/>
          <p:cNvPicPr>
            <a:picLocks noChangeAspect="1" noChangeArrowheads="1"/>
          </p:cNvPicPr>
          <p:nvPr/>
        </p:nvPicPr>
        <p:blipFill>
          <a:blip r:embed="rId4" cstate="print"/>
          <a:srcRect/>
          <a:stretch>
            <a:fillRect/>
          </a:stretch>
        </p:blipFill>
        <p:spPr bwMode="auto">
          <a:xfrm>
            <a:off x="5105400" y="1110825"/>
            <a:ext cx="4038600" cy="3156811"/>
          </a:xfrm>
          <a:prstGeom prst="rect">
            <a:avLst/>
          </a:prstGeom>
          <a:noFill/>
        </p:spPr>
      </p:pic>
      <p:sp>
        <p:nvSpPr>
          <p:cNvPr id="20" name="Rectangle 19"/>
          <p:cNvSpPr/>
          <p:nvPr/>
        </p:nvSpPr>
        <p:spPr>
          <a:xfrm>
            <a:off x="0" y="4598075"/>
            <a:ext cx="9144000" cy="2339102"/>
          </a:xfrm>
          <a:prstGeom prst="rect">
            <a:avLst/>
          </a:prstGeom>
        </p:spPr>
        <p:txBody>
          <a:bodyPr wrap="square">
            <a:spAutoFit/>
          </a:bodyPr>
          <a:lstStyle/>
          <a:p>
            <a:pPr algn="just"/>
            <a:r>
              <a:rPr lang="vi-VN" b="1" dirty="0" smtClean="0">
                <a:latin typeface="Arial" pitchFamily="34" charset="0"/>
                <a:cs typeface="Arial" pitchFamily="34" charset="0"/>
              </a:rPr>
              <a:t>Nguyên tắc hoạt động: </a:t>
            </a:r>
          </a:p>
          <a:p>
            <a:pPr algn="just"/>
            <a:r>
              <a:rPr lang="vi-VN" b="1" dirty="0" smtClean="0">
                <a:solidFill>
                  <a:srgbClr val="009900"/>
                </a:solidFill>
                <a:latin typeface="Arial" pitchFamily="34" charset="0"/>
                <a:cs typeface="Arial" pitchFamily="34" charset="0"/>
              </a:rPr>
              <a:t>Quá trình hút: </a:t>
            </a:r>
            <a:r>
              <a:rPr lang="vi-VN" b="1" dirty="0" smtClean="0">
                <a:latin typeface="Arial" pitchFamily="34" charset="0"/>
                <a:cs typeface="Arial" pitchFamily="34" charset="0"/>
              </a:rPr>
              <a:t>k</a:t>
            </a:r>
            <a:r>
              <a:rPr lang="vi-VN" dirty="0" smtClean="0"/>
              <a:t>hi pittông chuyển động từ trái qua phải, áp suất trong xi lanh sẽ giảm xuống nhỏ hơn </a:t>
            </a:r>
            <a:r>
              <a:rPr lang="vi-VN" sz="2000" dirty="0" smtClean="0"/>
              <a:t>p</a:t>
            </a:r>
            <a:r>
              <a:rPr lang="vi-VN" sz="2000" baseline="-25000" dirty="0" smtClean="0"/>
              <a:t>a</a:t>
            </a:r>
            <a:r>
              <a:rPr lang="vi-VN" dirty="0" smtClean="0"/>
              <a:t>. Dưới tác dụng của </a:t>
            </a:r>
            <a:r>
              <a:rPr lang="vi-VN" sz="2000" dirty="0" smtClean="0"/>
              <a:t>p</a:t>
            </a:r>
            <a:r>
              <a:rPr lang="vi-VN" sz="2000" baseline="-25000" dirty="0" smtClean="0"/>
              <a:t>a</a:t>
            </a:r>
            <a:r>
              <a:rPr lang="vi-VN" dirty="0" smtClean="0"/>
              <a:t>, xupáp (soupape-van) hút sẽ mở ra để nước tràn vào xi lanh và đồng thời xupáp đẩy bị đóng lại. </a:t>
            </a:r>
          </a:p>
          <a:p>
            <a:pPr algn="just"/>
            <a:r>
              <a:rPr lang="vi-VN" b="1" dirty="0" smtClean="0">
                <a:solidFill>
                  <a:srgbClr val="7030A0"/>
                </a:solidFill>
              </a:rPr>
              <a:t>Quá trình đẩy:</a:t>
            </a:r>
            <a:r>
              <a:rPr lang="vi-VN" dirty="0" smtClean="0">
                <a:solidFill>
                  <a:srgbClr val="7030A0"/>
                </a:solidFill>
              </a:rPr>
              <a:t> </a:t>
            </a:r>
            <a:r>
              <a:rPr lang="vi-VN" dirty="0" smtClean="0"/>
              <a:t>khi pittông chuyển động ngược lại từ phải sang trái, áp suất trong xi lanh sẽ tăng lên, khi đó xupáp hút sẽ đóng lại và xupáp đẩy sẽ mở ra và nước được đẩy ra ngoài. Như vậy trong một chu kì chuyển động của pittông quá trình hút và đẩy chất lỏng được thực hiện một lần.</a:t>
            </a:r>
            <a:endParaRPr lang="en-US" dirty="0"/>
          </a:p>
        </p:txBody>
      </p:sp>
      <p:sp>
        <p:nvSpPr>
          <p:cNvPr id="1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40603"/>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ưu và nhược điểm</a:t>
            </a:r>
            <a:endParaRPr lang="en-US" sz="2400" b="1" dirty="0" smtClean="0"/>
          </a:p>
        </p:txBody>
      </p:sp>
      <p:sp>
        <p:nvSpPr>
          <p:cNvPr id="6" name="Rectangle 5"/>
          <p:cNvSpPr/>
          <p:nvPr/>
        </p:nvSpPr>
        <p:spPr>
          <a:xfrm>
            <a:off x="990600" y="3810000"/>
            <a:ext cx="7315200" cy="400110"/>
          </a:xfrm>
          <a:prstGeom prst="rect">
            <a:avLst/>
          </a:prstGeom>
        </p:spPr>
        <p:txBody>
          <a:bodyPr wrap="square">
            <a:spAutoFit/>
          </a:bodyPr>
          <a:lstStyle/>
          <a:p>
            <a:r>
              <a:rPr lang="vi-VN" sz="2000" dirty="0" smtClean="0"/>
              <a:t>Hình: Đồ thị biến đổi lưu lượng của bơm pittông tác dụng đơn. </a:t>
            </a:r>
            <a:endParaRPr lang="en-US" sz="2000" dirty="0"/>
          </a:p>
        </p:txBody>
      </p:sp>
      <p:grpSp>
        <p:nvGrpSpPr>
          <p:cNvPr id="13" name="Group 12"/>
          <p:cNvGrpSpPr/>
          <p:nvPr/>
        </p:nvGrpSpPr>
        <p:grpSpPr>
          <a:xfrm>
            <a:off x="1828800" y="1059865"/>
            <a:ext cx="5492212" cy="2673935"/>
            <a:chOff x="1828800" y="1059865"/>
            <a:chExt cx="5492212" cy="2673935"/>
          </a:xfrm>
        </p:grpSpPr>
        <p:pic>
          <p:nvPicPr>
            <p:cNvPr id="25602" name="Picture 2"/>
            <p:cNvPicPr>
              <a:picLocks noChangeAspect="1" noChangeArrowheads="1"/>
            </p:cNvPicPr>
            <p:nvPr/>
          </p:nvPicPr>
          <p:blipFill>
            <a:blip r:embed="rId2" cstate="print"/>
            <a:srcRect t="16667"/>
            <a:stretch>
              <a:fillRect/>
            </a:stretch>
          </p:blipFill>
          <p:spPr bwMode="auto">
            <a:xfrm>
              <a:off x="1828800" y="1066800"/>
              <a:ext cx="5492212" cy="2667000"/>
            </a:xfrm>
            <a:prstGeom prst="rect">
              <a:avLst/>
            </a:prstGeom>
            <a:noFill/>
            <a:ln w="9525">
              <a:noFill/>
              <a:miter lim="800000"/>
              <a:headEnd/>
              <a:tailEnd/>
            </a:ln>
          </p:spPr>
        </p:pic>
        <p:cxnSp>
          <p:nvCxnSpPr>
            <p:cNvPr id="10" name="Straight Arrow Connector 9"/>
            <p:cNvCxnSpPr/>
            <p:nvPr/>
          </p:nvCxnSpPr>
          <p:spPr>
            <a:xfrm flipV="1">
              <a:off x="2147455" y="1059865"/>
              <a:ext cx="0" cy="30480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 name="Rectangle 11"/>
          <p:cNvSpPr/>
          <p:nvPr/>
        </p:nvSpPr>
        <p:spPr>
          <a:xfrm>
            <a:off x="381000" y="4114800"/>
            <a:ext cx="8077200" cy="2800767"/>
          </a:xfrm>
          <a:prstGeom prst="rect">
            <a:avLst/>
          </a:prstGeom>
        </p:spPr>
        <p:txBody>
          <a:bodyPr wrap="square">
            <a:spAutoFit/>
          </a:bodyPr>
          <a:lstStyle/>
          <a:p>
            <a:pPr>
              <a:buSzPct val="120000"/>
              <a:buFont typeface="Arial" pitchFamily="34" charset="0"/>
              <a:buChar char="•"/>
            </a:pPr>
            <a:r>
              <a:rPr lang="vi-VN" sz="2200" b="1" dirty="0" smtClean="0">
                <a:solidFill>
                  <a:srgbClr val="FF6600"/>
                </a:solidFill>
                <a:cs typeface="Arial" pitchFamily="34" charset="0"/>
              </a:rPr>
              <a:t> Ưu điểm:</a:t>
            </a:r>
          </a:p>
          <a:p>
            <a:pPr lvl="1">
              <a:buFont typeface="Wingdings" pitchFamily="2" charset="2"/>
              <a:buChar char="v"/>
            </a:pPr>
            <a:r>
              <a:rPr lang="vi-VN" sz="2200" dirty="0" smtClean="0">
                <a:cs typeface="Arial" pitchFamily="34" charset="0"/>
              </a:rPr>
              <a:t>Cung cấp lưu lượng chất lỏng có áp suất lớn;</a:t>
            </a:r>
          </a:p>
          <a:p>
            <a:pPr lvl="1">
              <a:buFont typeface="Wingdings" pitchFamily="2" charset="2"/>
              <a:buChar char="v"/>
            </a:pPr>
            <a:r>
              <a:rPr lang="vi-VN" sz="2200" dirty="0" smtClean="0">
                <a:cs typeface="Arial" pitchFamily="34" charset="0"/>
              </a:rPr>
              <a:t>Khởi động bơm không cần mồi chất lỏng;</a:t>
            </a:r>
          </a:p>
          <a:p>
            <a:pPr lvl="1">
              <a:buFont typeface="Wingdings" pitchFamily="2" charset="2"/>
              <a:buChar char="v"/>
            </a:pPr>
            <a:r>
              <a:rPr lang="vi-VN" sz="2200" dirty="0" smtClean="0">
                <a:cs typeface="Arial" pitchFamily="34" charset="0"/>
              </a:rPr>
              <a:t>Có thể vận chuyển chất lỏng với các độ nhớt khác nhau.</a:t>
            </a:r>
          </a:p>
          <a:p>
            <a:pPr>
              <a:buSzPct val="120000"/>
              <a:buFont typeface="Arial" pitchFamily="34" charset="0"/>
              <a:buChar char="•"/>
            </a:pPr>
            <a:r>
              <a:rPr lang="vi-VN" sz="2200" b="1" dirty="0" smtClean="0">
                <a:solidFill>
                  <a:srgbClr val="0070C0"/>
                </a:solidFill>
                <a:cs typeface="Arial" pitchFamily="34" charset="0"/>
              </a:rPr>
              <a:t> Nhược điểm: </a:t>
            </a:r>
          </a:p>
          <a:p>
            <a:pPr lvl="1">
              <a:buFont typeface="Wingdings" pitchFamily="2" charset="2"/>
              <a:buChar char="Ø"/>
            </a:pPr>
            <a:r>
              <a:rPr lang="vi-VN" sz="2200" dirty="0" smtClean="0">
                <a:cs typeface="Arial" pitchFamily="34" charset="0"/>
              </a:rPr>
              <a:t>Lưu lượng không đều;</a:t>
            </a:r>
            <a:endParaRPr lang="en-US" sz="2200" dirty="0" smtClean="0"/>
          </a:p>
          <a:p>
            <a:pPr lvl="1">
              <a:buFont typeface="Wingdings" pitchFamily="2" charset="2"/>
              <a:buChar char="Ø"/>
            </a:pPr>
            <a:r>
              <a:rPr lang="vi-VN" sz="2200" dirty="0" smtClean="0">
                <a:cs typeface="Arial" pitchFamily="34" charset="0"/>
              </a:rPr>
              <a:t>Có kích thước và khối lượng lớn;</a:t>
            </a:r>
          </a:p>
          <a:p>
            <a:pPr lvl="1">
              <a:buFont typeface="Wingdings" pitchFamily="2" charset="2"/>
              <a:buChar char="Ø"/>
            </a:pPr>
            <a:r>
              <a:rPr lang="vi-VN" sz="2200" dirty="0" smtClean="0">
                <a:cs typeface="Arial" pitchFamily="34" charset="0"/>
              </a:rPr>
              <a:t>Truyền động phức tạp, các chi tiết bị </a:t>
            </a:r>
            <a:r>
              <a:rPr lang="en-US" sz="2200" dirty="0" err="1" smtClean="0">
                <a:latin typeface="Arial" pitchFamily="34" charset="0"/>
                <a:cs typeface="Arial" pitchFamily="34" charset="0"/>
              </a:rPr>
              <a:t>mài</a:t>
            </a:r>
            <a:r>
              <a:rPr lang="en-US" sz="2200" dirty="0" smtClean="0">
                <a:cs typeface="Arial" pitchFamily="34" charset="0"/>
              </a:rPr>
              <a:t> </a:t>
            </a:r>
            <a:r>
              <a:rPr lang="vi-VN" sz="2200" dirty="0" smtClean="0">
                <a:cs typeface="Arial" pitchFamily="34" charset="0"/>
              </a:rPr>
              <a:t>mòn nhanh.</a:t>
            </a:r>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40603"/>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các biện pháp ổn định lưu lượng</a:t>
            </a:r>
            <a:endParaRPr lang="en-US" sz="2400" b="1" dirty="0" smtClean="0"/>
          </a:p>
        </p:txBody>
      </p:sp>
      <p:sp>
        <p:nvSpPr>
          <p:cNvPr id="6" name="Rectangle 5"/>
          <p:cNvSpPr/>
          <p:nvPr/>
        </p:nvSpPr>
        <p:spPr>
          <a:xfrm>
            <a:off x="4191000" y="5383639"/>
            <a:ext cx="4953000" cy="830997"/>
          </a:xfrm>
          <a:prstGeom prst="rect">
            <a:avLst/>
          </a:prstGeom>
        </p:spPr>
        <p:txBody>
          <a:bodyPr wrap="square">
            <a:spAutoFit/>
          </a:bodyPr>
          <a:lstStyle/>
          <a:p>
            <a:r>
              <a:rPr lang="vi-VN" sz="2400" b="1" dirty="0" smtClean="0">
                <a:solidFill>
                  <a:srgbClr val="0070C0"/>
                </a:solidFill>
              </a:rPr>
              <a:t>Hình: Đồ thị biến đổi lưu lượng của bơm pittông tác dụng kép. </a:t>
            </a:r>
            <a:endParaRPr lang="en-US" sz="2400" b="1" dirty="0">
              <a:solidFill>
                <a:srgbClr val="0070C0"/>
              </a:solidFill>
            </a:endParaRPr>
          </a:p>
        </p:txBody>
      </p:sp>
      <p:sp>
        <p:nvSpPr>
          <p:cNvPr id="9" name="Rectangle 8"/>
          <p:cNvSpPr/>
          <p:nvPr/>
        </p:nvSpPr>
        <p:spPr>
          <a:xfrm>
            <a:off x="0" y="986135"/>
            <a:ext cx="4310795" cy="461665"/>
          </a:xfrm>
          <a:prstGeom prst="rect">
            <a:avLst/>
          </a:prstGeom>
        </p:spPr>
        <p:txBody>
          <a:bodyPr wrap="none">
            <a:spAutoFit/>
          </a:bodyPr>
          <a:lstStyle/>
          <a:p>
            <a:r>
              <a:rPr lang="en-US" sz="2400" b="1" dirty="0" smtClean="0">
                <a:solidFill>
                  <a:srgbClr val="FF6600"/>
                </a:solidFill>
                <a:latin typeface="Arial" pitchFamily="34" charset="0"/>
                <a:cs typeface="Arial" pitchFamily="34" charset="0"/>
              </a:rPr>
              <a:t>a. </a:t>
            </a:r>
            <a:r>
              <a:rPr lang="vi-VN" sz="2400" b="1" dirty="0" smtClean="0">
                <a:solidFill>
                  <a:srgbClr val="FF6600"/>
                </a:solidFill>
                <a:cs typeface="Arial" pitchFamily="34" charset="0"/>
              </a:rPr>
              <a:t>Bơm pittông tác dụng kép</a:t>
            </a:r>
          </a:p>
        </p:txBody>
      </p:sp>
      <p:grpSp>
        <p:nvGrpSpPr>
          <p:cNvPr id="14" name="Group 13"/>
          <p:cNvGrpSpPr/>
          <p:nvPr/>
        </p:nvGrpSpPr>
        <p:grpSpPr>
          <a:xfrm>
            <a:off x="3920835" y="1828800"/>
            <a:ext cx="5223165" cy="3276600"/>
            <a:chOff x="3920835" y="1828800"/>
            <a:chExt cx="5223165" cy="3276600"/>
          </a:xfrm>
        </p:grpSpPr>
        <p:pic>
          <p:nvPicPr>
            <p:cNvPr id="27650" name="Picture 2"/>
            <p:cNvPicPr>
              <a:picLocks noChangeAspect="1" noChangeArrowheads="1"/>
            </p:cNvPicPr>
            <p:nvPr/>
          </p:nvPicPr>
          <p:blipFill>
            <a:blip r:embed="rId2" cstate="print"/>
            <a:srcRect l="3860"/>
            <a:stretch>
              <a:fillRect/>
            </a:stretch>
          </p:blipFill>
          <p:spPr bwMode="auto">
            <a:xfrm>
              <a:off x="4191000" y="1828800"/>
              <a:ext cx="4953000" cy="3276600"/>
            </a:xfrm>
            <a:prstGeom prst="rect">
              <a:avLst/>
            </a:prstGeom>
            <a:noFill/>
            <a:ln w="9525">
              <a:noFill/>
              <a:miter lim="800000"/>
              <a:headEnd/>
              <a:tailEnd/>
            </a:ln>
          </p:spPr>
        </p:pic>
        <p:sp>
          <p:nvSpPr>
            <p:cNvPr id="13" name="Rectangle 12"/>
            <p:cNvSpPr/>
            <p:nvPr/>
          </p:nvSpPr>
          <p:spPr>
            <a:xfrm rot="16200000">
              <a:off x="3082635" y="3027215"/>
              <a:ext cx="1981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smtClean="0">
                  <a:solidFill>
                    <a:schemeClr val="tx1"/>
                  </a:solidFill>
                </a:rPr>
                <a:t>Lưu lượng m</a:t>
              </a:r>
              <a:r>
                <a:rPr lang="vi-VN" b="1" baseline="30000" dirty="0" smtClean="0">
                  <a:solidFill>
                    <a:schemeClr val="tx1"/>
                  </a:solidFill>
                </a:rPr>
                <a:t>3</a:t>
              </a:r>
              <a:r>
                <a:rPr lang="vi-VN" b="1" dirty="0" smtClean="0">
                  <a:solidFill>
                    <a:schemeClr val="tx1"/>
                  </a:solidFill>
                </a:rPr>
                <a:t>/s</a:t>
              </a:r>
              <a:endParaRPr lang="en-US" b="1" dirty="0">
                <a:solidFill>
                  <a:schemeClr val="tx1"/>
                </a:solidFill>
              </a:endParaRPr>
            </a:p>
          </p:txBody>
        </p:sp>
      </p:grpSp>
      <p:pic>
        <p:nvPicPr>
          <p:cNvPr id="27654" name="Picture 6" descr="http://www.animatedsoftware.com/pics/pumps/animdblf.gif"/>
          <p:cNvPicPr>
            <a:picLocks noChangeAspect="1" noChangeArrowheads="1" noCrop="1"/>
          </p:cNvPicPr>
          <p:nvPr/>
        </p:nvPicPr>
        <p:blipFill>
          <a:blip r:embed="rId3" cstate="print"/>
          <a:srcRect/>
          <a:stretch>
            <a:fillRect/>
          </a:stretch>
        </p:blipFill>
        <p:spPr bwMode="auto">
          <a:xfrm>
            <a:off x="304800" y="1828800"/>
            <a:ext cx="3581400" cy="3626546"/>
          </a:xfrm>
          <a:prstGeom prst="rect">
            <a:avLst/>
          </a:prstGeom>
          <a:noFill/>
        </p:spPr>
      </p:pic>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59938"/>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các biện pháp ổn định lưu lượng</a:t>
            </a:r>
            <a:endParaRPr lang="en-US" sz="2400" b="1" dirty="0" smtClean="0"/>
          </a:p>
        </p:txBody>
      </p:sp>
      <p:sp>
        <p:nvSpPr>
          <p:cNvPr id="6" name="Rectangle 5"/>
          <p:cNvSpPr/>
          <p:nvPr/>
        </p:nvSpPr>
        <p:spPr>
          <a:xfrm>
            <a:off x="0" y="6055704"/>
            <a:ext cx="5105400" cy="707886"/>
          </a:xfrm>
          <a:prstGeom prst="rect">
            <a:avLst/>
          </a:prstGeom>
        </p:spPr>
        <p:txBody>
          <a:bodyPr wrap="square">
            <a:spAutoFit/>
          </a:bodyPr>
          <a:lstStyle/>
          <a:p>
            <a:r>
              <a:rPr lang="vi-VN" sz="2000" b="1" dirty="0" smtClean="0">
                <a:solidFill>
                  <a:srgbClr val="0070C0"/>
                </a:solidFill>
              </a:rPr>
              <a:t>Hình: Đồ thị biến đổi lưu lượng của bơm </a:t>
            </a:r>
          </a:p>
          <a:p>
            <a:r>
              <a:rPr lang="vi-VN" sz="2000" b="1" dirty="0" smtClean="0">
                <a:solidFill>
                  <a:srgbClr val="0070C0"/>
                </a:solidFill>
              </a:rPr>
              <a:t>          pittông hướng tâm. </a:t>
            </a:r>
            <a:endParaRPr lang="en-US" sz="2000" b="1" dirty="0">
              <a:solidFill>
                <a:srgbClr val="0070C0"/>
              </a:solidFill>
            </a:endParaRPr>
          </a:p>
        </p:txBody>
      </p:sp>
      <p:sp>
        <p:nvSpPr>
          <p:cNvPr id="8" name="Rectangle 7"/>
          <p:cNvSpPr/>
          <p:nvPr/>
        </p:nvSpPr>
        <p:spPr>
          <a:xfrm>
            <a:off x="0" y="833735"/>
            <a:ext cx="7848600" cy="461665"/>
          </a:xfrm>
          <a:prstGeom prst="rect">
            <a:avLst/>
          </a:prstGeom>
        </p:spPr>
        <p:txBody>
          <a:bodyPr wrap="square">
            <a:spAutoFit/>
          </a:bodyPr>
          <a:lstStyle/>
          <a:p>
            <a:r>
              <a:rPr lang="en-US" sz="2400" b="1" dirty="0" smtClean="0">
                <a:solidFill>
                  <a:srgbClr val="FF6600"/>
                </a:solidFill>
              </a:rPr>
              <a:t>b. </a:t>
            </a:r>
            <a:r>
              <a:rPr lang="vi-VN" sz="2400" b="1" dirty="0" smtClean="0">
                <a:solidFill>
                  <a:srgbClr val="FF6600"/>
                </a:solidFill>
              </a:rPr>
              <a:t>Bơm pittông hướng </a:t>
            </a:r>
            <a:r>
              <a:rPr lang="en-US" sz="2400" b="1" dirty="0" err="1" smtClean="0">
                <a:solidFill>
                  <a:srgbClr val="FF6600"/>
                </a:solidFill>
                <a:latin typeface="Arial" pitchFamily="34" charset="0"/>
                <a:cs typeface="Arial" pitchFamily="34" charset="0"/>
              </a:rPr>
              <a:t>kính</a:t>
            </a:r>
            <a:r>
              <a:rPr lang="vi-VN" sz="2400" b="1" dirty="0" smtClean="0">
                <a:solidFill>
                  <a:srgbClr val="FF6600"/>
                </a:solidFill>
              </a:rPr>
              <a:t> (</a:t>
            </a:r>
            <a:r>
              <a:rPr lang="en-US" sz="2400" b="1" dirty="0" smtClean="0">
                <a:solidFill>
                  <a:srgbClr val="FF6600"/>
                </a:solidFill>
              </a:rPr>
              <a:t>r</a:t>
            </a:r>
            <a:r>
              <a:rPr lang="vi-VN" sz="2400" b="1" dirty="0" smtClean="0">
                <a:solidFill>
                  <a:srgbClr val="FF6600"/>
                </a:solidFill>
              </a:rPr>
              <a:t>adial piston pumps)</a:t>
            </a:r>
            <a:endParaRPr lang="en-US" sz="2400" b="1" dirty="0">
              <a:solidFill>
                <a:srgbClr val="FF6600"/>
              </a:solidFill>
            </a:endParaRPr>
          </a:p>
        </p:txBody>
      </p:sp>
      <p:pic>
        <p:nvPicPr>
          <p:cNvPr id="29698" name="Picture 2" descr="http://i195.photobucket.com/albums/z134/LACHAU/HYDRAULIC%20PUMP/RADIALPISTONPUMP.gif"/>
          <p:cNvPicPr>
            <a:picLocks noChangeAspect="1" noChangeArrowheads="1" noCrop="1"/>
          </p:cNvPicPr>
          <p:nvPr/>
        </p:nvPicPr>
        <p:blipFill>
          <a:blip r:embed="rId2" cstate="print"/>
          <a:srcRect/>
          <a:stretch>
            <a:fillRect/>
          </a:stretch>
        </p:blipFill>
        <p:spPr bwMode="auto">
          <a:xfrm>
            <a:off x="457200" y="1512135"/>
            <a:ext cx="3962400" cy="3613802"/>
          </a:xfrm>
          <a:prstGeom prst="rect">
            <a:avLst/>
          </a:prstGeom>
          <a:noFill/>
        </p:spPr>
      </p:pic>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pic>
        <p:nvPicPr>
          <p:cNvPr id="11" name="Picture 4" descr="http://i195.photobucket.com/albums/z134/LACHAU/HYDRAULIC%20PUMP/RADIALPISTONPUMP2.jpg"/>
          <p:cNvPicPr>
            <a:picLocks noChangeAspect="1" noChangeArrowheads="1"/>
          </p:cNvPicPr>
          <p:nvPr/>
        </p:nvPicPr>
        <p:blipFill>
          <a:blip r:embed="rId3" cstate="print"/>
          <a:srcRect l="3695" t="9333" r="2079" b="16667"/>
          <a:stretch>
            <a:fillRect/>
          </a:stretch>
        </p:blipFill>
        <p:spPr bwMode="auto">
          <a:xfrm>
            <a:off x="5325035" y="1295400"/>
            <a:ext cx="2554941" cy="2780377"/>
          </a:xfrm>
          <a:prstGeom prst="rect">
            <a:avLst/>
          </a:prstGeom>
          <a:noFill/>
        </p:spPr>
      </p:pic>
      <p:pic>
        <p:nvPicPr>
          <p:cNvPr id="13" name="Picture 8"/>
          <p:cNvPicPr>
            <a:picLocks noChangeAspect="1" noChangeArrowheads="1"/>
          </p:cNvPicPr>
          <p:nvPr/>
        </p:nvPicPr>
        <p:blipFill>
          <a:blip r:embed="rId4" cstate="print"/>
          <a:srcRect l="63587" t="6310" r="5290" b="33706"/>
          <a:stretch>
            <a:fillRect/>
          </a:stretch>
        </p:blipFill>
        <p:spPr bwMode="auto">
          <a:xfrm>
            <a:off x="5093963" y="4075777"/>
            <a:ext cx="3211252" cy="2782223"/>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13" name="Rectangle 12"/>
          <p:cNvSpPr/>
          <p:nvPr/>
        </p:nvSpPr>
        <p:spPr>
          <a:xfrm>
            <a:off x="0" y="918865"/>
            <a:ext cx="9179051" cy="461665"/>
          </a:xfrm>
          <a:prstGeom prst="rect">
            <a:avLst/>
          </a:prstGeom>
        </p:spPr>
        <p:txBody>
          <a:bodyPr wrap="none">
            <a:spAutoFit/>
          </a:bodyPr>
          <a:lstStyle/>
          <a:p>
            <a:r>
              <a:rPr lang="en-US" sz="2400" b="1" dirty="0" smtClean="0">
                <a:solidFill>
                  <a:srgbClr val="FF6600"/>
                </a:solidFill>
                <a:latin typeface="Arial" pitchFamily="34" charset="0"/>
                <a:cs typeface="Arial" pitchFamily="34" charset="0"/>
              </a:rPr>
              <a:t>c. </a:t>
            </a:r>
            <a:r>
              <a:rPr lang="vi-VN" sz="2400" b="1" dirty="0" smtClean="0">
                <a:solidFill>
                  <a:srgbClr val="FF6600"/>
                </a:solidFill>
                <a:latin typeface="Arial" pitchFamily="34" charset="0"/>
                <a:cs typeface="Arial" pitchFamily="34" charset="0"/>
              </a:rPr>
              <a:t>Bơm </a:t>
            </a:r>
            <a:r>
              <a:rPr lang="en-US" sz="2400" b="1" dirty="0" err="1" smtClean="0">
                <a:solidFill>
                  <a:srgbClr val="FF6600"/>
                </a:solidFill>
                <a:latin typeface="Arial" pitchFamily="34" charset="0"/>
                <a:cs typeface="Arial" pitchFamily="34" charset="0"/>
              </a:rPr>
              <a:t>pittông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hướng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trục</a:t>
            </a:r>
            <a:r>
              <a:rPr lang="en-US" sz="2400" b="1" dirty="0" smtClean="0">
                <a:solidFill>
                  <a:srgbClr val="FF6600"/>
                </a:solidFill>
                <a:latin typeface="Arial" pitchFamily="34" charset="0"/>
                <a:cs typeface="Arial" pitchFamily="34" charset="0"/>
              </a:rPr>
              <a:t> </a:t>
            </a:r>
            <a:r>
              <a:rPr lang="vi-VN" sz="2400" b="1" dirty="0" smtClean="0">
                <a:solidFill>
                  <a:srgbClr val="FF6600"/>
                </a:solidFill>
              </a:rPr>
              <a:t>(</a:t>
            </a:r>
            <a:r>
              <a:rPr lang="en-US" sz="2400" b="1" dirty="0" smtClean="0">
                <a:solidFill>
                  <a:srgbClr val="FF6600"/>
                </a:solidFill>
                <a:latin typeface="Arial" pitchFamily="34" charset="0"/>
                <a:cs typeface="Arial" pitchFamily="34" charset="0"/>
              </a:rPr>
              <a:t>axial</a:t>
            </a:r>
            <a:r>
              <a:rPr lang="en-US" sz="2400" b="1" dirty="0" smtClean="0">
                <a:solidFill>
                  <a:srgbClr val="FF6600"/>
                </a:solidFill>
              </a:rPr>
              <a:t> piston </a:t>
            </a:r>
            <a:r>
              <a:rPr lang="vi-VN" sz="2400" b="1" dirty="0" smtClean="0">
                <a:solidFill>
                  <a:srgbClr val="FF6600"/>
                </a:solidFill>
              </a:rPr>
              <a:t>pump)</a:t>
            </a:r>
            <a:r>
              <a:rPr lang="en-US" sz="2400" b="1" dirty="0" smtClean="0">
                <a:solidFill>
                  <a:srgbClr val="FF6600"/>
                </a:solidFill>
              </a:rPr>
              <a:t>: </a:t>
            </a:r>
            <a:r>
              <a:rPr lang="en-US" sz="2400" dirty="0" err="1">
                <a:latin typeface="Arial" pitchFamily="34" charset="0"/>
                <a:cs typeface="Arial" pitchFamily="34" charset="0"/>
              </a:rPr>
              <a:t>đĩa</a:t>
            </a:r>
            <a:r>
              <a:rPr lang="en-US" sz="2400" dirty="0">
                <a:latin typeface="Arial" pitchFamily="34" charset="0"/>
                <a:cs typeface="Arial" pitchFamily="34" charset="0"/>
              </a:rPr>
              <a:t> </a:t>
            </a:r>
            <a:r>
              <a:rPr lang="en-US" sz="2400" dirty="0" err="1" smtClean="0">
                <a:latin typeface="Arial" pitchFamily="34" charset="0"/>
                <a:cs typeface="Arial" pitchFamily="34" charset="0"/>
              </a:rPr>
              <a:t>lắc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đĩa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lật</a:t>
            </a:r>
            <a:endParaRPr lang="en-US" sz="2400" dirty="0"/>
          </a:p>
        </p:txBody>
      </p:sp>
      <p:sp>
        <p:nvSpPr>
          <p:cNvPr id="6" name="Rectangle 5"/>
          <p:cNvSpPr/>
          <p:nvPr/>
        </p:nvSpPr>
        <p:spPr>
          <a:xfrm>
            <a:off x="1" y="459938"/>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các biện pháp ổn định lưu lượng</a:t>
            </a:r>
            <a:endParaRPr lang="en-US" sz="2400" b="1" dirty="0" smtClean="0"/>
          </a:p>
        </p:txBody>
      </p:sp>
      <p:pic>
        <p:nvPicPr>
          <p:cNvPr id="15364" name="Picture 4" descr="http://img.directindustry.com/images_di/photo-g/axial-piston-hydraulic-pump-7323-25265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3613" y="2286000"/>
            <a:ext cx="4216758" cy="456551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rexsunco.com/lerninng/axppm.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143000"/>
            <a:ext cx="5510807" cy="308248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http://www.designworldonline.com/uploads/ImageGallery/axial-piston-pum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4213086"/>
            <a:ext cx="4762500" cy="2638426"/>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84797172"/>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833735"/>
            <a:ext cx="7712368" cy="461665"/>
          </a:xfrm>
          <a:prstGeom prst="rect">
            <a:avLst/>
          </a:prstGeom>
        </p:spPr>
        <p:txBody>
          <a:bodyPr wrap="none">
            <a:spAutoFit/>
          </a:bodyPr>
          <a:lstStyle/>
          <a:p>
            <a:r>
              <a:rPr lang="en-US" sz="2400" b="1" dirty="0" smtClean="0">
                <a:solidFill>
                  <a:srgbClr val="FF6600"/>
                </a:solidFill>
                <a:latin typeface="Arial" pitchFamily="34" charset="0"/>
                <a:cs typeface="Arial" pitchFamily="34" charset="0"/>
              </a:rPr>
              <a:t>c1. </a:t>
            </a:r>
            <a:r>
              <a:rPr lang="vi-VN" sz="2400" b="1" dirty="0" smtClean="0">
                <a:solidFill>
                  <a:srgbClr val="FF6600"/>
                </a:solidFill>
                <a:latin typeface="Arial" pitchFamily="34" charset="0"/>
                <a:cs typeface="Arial" pitchFamily="34" charset="0"/>
              </a:rPr>
              <a:t>Bơm </a:t>
            </a:r>
            <a:r>
              <a:rPr lang="en-US" sz="2400" b="1" dirty="0" err="1" smtClean="0">
                <a:solidFill>
                  <a:srgbClr val="FF6600"/>
                </a:solidFill>
                <a:latin typeface="Arial" pitchFamily="34" charset="0"/>
                <a:cs typeface="Arial" pitchFamily="34" charset="0"/>
              </a:rPr>
              <a:t>pittông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đĩa</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lắc</a:t>
            </a:r>
            <a:r>
              <a:rPr lang="en-US" sz="2400" b="1" dirty="0" smtClean="0">
                <a:solidFill>
                  <a:srgbClr val="FF6600"/>
                </a:solidFill>
                <a:latin typeface="Arial" pitchFamily="34" charset="0"/>
                <a:cs typeface="Arial" pitchFamily="34" charset="0"/>
              </a:rPr>
              <a:t> </a:t>
            </a:r>
            <a:r>
              <a:rPr lang="vi-VN" sz="2400" b="1" dirty="0" smtClean="0">
                <a:solidFill>
                  <a:srgbClr val="FF6600"/>
                </a:solidFill>
              </a:rPr>
              <a:t>(</a:t>
            </a:r>
            <a:r>
              <a:rPr lang="en-US" sz="2400" b="1" dirty="0" smtClean="0">
                <a:solidFill>
                  <a:srgbClr val="FF6600"/>
                </a:solidFill>
                <a:latin typeface="Arial" pitchFamily="34" charset="0"/>
                <a:cs typeface="Arial" pitchFamily="34" charset="0"/>
              </a:rPr>
              <a:t>wobble plate piston </a:t>
            </a:r>
            <a:r>
              <a:rPr lang="vi-VN" sz="2400" b="1" dirty="0" smtClean="0">
                <a:solidFill>
                  <a:srgbClr val="FF6600"/>
                </a:solidFill>
                <a:latin typeface="Arial" pitchFamily="34" charset="0"/>
                <a:cs typeface="Arial" pitchFamily="34" charset="0"/>
              </a:rPr>
              <a:t>pump</a:t>
            </a:r>
            <a:r>
              <a:rPr lang="vi-VN" sz="2400" b="1" dirty="0" smtClean="0">
                <a:solidFill>
                  <a:srgbClr val="FF6600"/>
                </a:solidFill>
              </a:rPr>
              <a:t>)</a:t>
            </a:r>
            <a:endParaRPr lang="en-US" sz="2400" dirty="0">
              <a:solidFill>
                <a:srgbClr val="FF6600"/>
              </a:solidFill>
            </a:endParaRPr>
          </a:p>
        </p:txBody>
      </p:sp>
      <p:pic>
        <p:nvPicPr>
          <p:cNvPr id="12290" name="Picture 2" descr="http://www.animatedsoftware.com/pics/pumps/wobble.gif">
            <a:hlinkClick r:id="rId2"/>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47800"/>
            <a:ext cx="4038600" cy="29743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 y="459938"/>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các biện pháp ổn định lưu lượng</a:t>
            </a:r>
            <a:endParaRPr lang="en-US" sz="2400" b="1" dirty="0" smtClean="0"/>
          </a:p>
        </p:txBody>
      </p:sp>
      <p:pic>
        <p:nvPicPr>
          <p:cNvPr id="9" name="Picture 2" descr="http://www.broowe.com/Upload/PicFiles/2012.6.5_16.11.55_812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4422174"/>
            <a:ext cx="2819400" cy="2435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douglas-self.com/MUSEUM/POWER/unusualICeng/axial-ICeng/wobble%20plate%20motor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447800"/>
            <a:ext cx="3965830" cy="2974374"/>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19015407"/>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833735"/>
            <a:ext cx="7431843" cy="461665"/>
          </a:xfrm>
          <a:prstGeom prst="rect">
            <a:avLst/>
          </a:prstGeom>
        </p:spPr>
        <p:txBody>
          <a:bodyPr wrap="none">
            <a:spAutoFit/>
          </a:bodyPr>
          <a:lstStyle/>
          <a:p>
            <a:r>
              <a:rPr lang="en-US" sz="2400" b="1" dirty="0" smtClean="0">
                <a:solidFill>
                  <a:srgbClr val="FF6600"/>
                </a:solidFill>
                <a:cs typeface="Arial" pitchFamily="34" charset="0"/>
              </a:rPr>
              <a:t>c2. </a:t>
            </a:r>
            <a:r>
              <a:rPr lang="vi-VN" sz="2400" b="1" dirty="0" smtClean="0">
                <a:solidFill>
                  <a:srgbClr val="FF6600"/>
                </a:solidFill>
                <a:cs typeface="Arial" pitchFamily="34" charset="0"/>
              </a:rPr>
              <a:t>Bơm </a:t>
            </a:r>
            <a:r>
              <a:rPr lang="en-US" sz="2400" b="1" dirty="0" err="1" smtClean="0">
                <a:solidFill>
                  <a:srgbClr val="FF6600"/>
                </a:solidFill>
                <a:latin typeface="Arial" pitchFamily="34" charset="0"/>
                <a:cs typeface="Arial" pitchFamily="34" charset="0"/>
              </a:rPr>
              <a:t>pittông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đĩa</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lật</a:t>
            </a:r>
            <a:r>
              <a:rPr lang="en-US" sz="2400" b="1" dirty="0" smtClean="0">
                <a:solidFill>
                  <a:srgbClr val="FF6600"/>
                </a:solidFill>
                <a:latin typeface="Arial" pitchFamily="34" charset="0"/>
                <a:cs typeface="Arial" pitchFamily="34" charset="0"/>
              </a:rPr>
              <a:t> </a:t>
            </a:r>
            <a:r>
              <a:rPr lang="vi-VN" sz="2400" b="1" dirty="0" smtClean="0">
                <a:solidFill>
                  <a:srgbClr val="FF6600"/>
                </a:solidFill>
                <a:latin typeface="Arial" pitchFamily="34" charset="0"/>
                <a:cs typeface="Arial" pitchFamily="34" charset="0"/>
              </a:rPr>
              <a:t>(</a:t>
            </a:r>
            <a:r>
              <a:rPr lang="en-US" sz="2400" b="1" dirty="0" smtClean="0">
                <a:solidFill>
                  <a:srgbClr val="FF6600"/>
                </a:solidFill>
                <a:latin typeface="Arial" pitchFamily="34" charset="0"/>
                <a:cs typeface="Arial" pitchFamily="34" charset="0"/>
              </a:rPr>
              <a:t>swash plate piston </a:t>
            </a:r>
            <a:r>
              <a:rPr lang="vi-VN" sz="2400" b="1" dirty="0" smtClean="0">
                <a:solidFill>
                  <a:srgbClr val="FF6600"/>
                </a:solidFill>
                <a:latin typeface="Arial" pitchFamily="34" charset="0"/>
                <a:cs typeface="Arial" pitchFamily="34" charset="0"/>
              </a:rPr>
              <a:t>pump)</a:t>
            </a:r>
            <a:endParaRPr lang="en-US" sz="2400" dirty="0">
              <a:solidFill>
                <a:srgbClr val="FF6600"/>
              </a:solidFill>
              <a:latin typeface="Arial" pitchFamily="34" charset="0"/>
              <a:cs typeface="Arial" pitchFamily="34" charset="0"/>
            </a:endParaRPr>
          </a:p>
        </p:txBody>
      </p:sp>
      <p:pic>
        <p:nvPicPr>
          <p:cNvPr id="12292" name="Picture 4" descr="http://www.animatedsoftware.com/pics/pumps/aniswa1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59766" y="1447800"/>
            <a:ext cx="4159834" cy="251024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www.douglas-self.com/MUSEUM/POWER/unusualICeng/axial-ICeng/swash%20plate%20motor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295400"/>
            <a:ext cx="4121774" cy="30913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 y="459938"/>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các biện pháp ổn định lưu lượng</a:t>
            </a:r>
            <a:endParaRPr lang="en-US" sz="2400" b="1" dirty="0" smtClean="0"/>
          </a:p>
        </p:txBody>
      </p:sp>
      <p:pic>
        <p:nvPicPr>
          <p:cNvPr id="16386" name="Picture 2" descr="Model AA4VG Swashplate Pu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3958045"/>
            <a:ext cx="3789176" cy="2896326"/>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91442088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605135"/>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 </a:t>
            </a:r>
            <a:r>
              <a:rPr lang="vi-VN" sz="2400" b="1" dirty="0" smtClean="0">
                <a:latin typeface="Arial" pitchFamily="34" charset="0"/>
                <a:cs typeface="Arial" pitchFamily="34" charset="0"/>
              </a:rPr>
              <a:t>bầu khí và tác dụng của bầu khí</a:t>
            </a:r>
            <a:endParaRPr lang="en-US" sz="2400" b="1" dirty="0" smtClean="0"/>
          </a:p>
        </p:txBody>
      </p:sp>
      <p:pic>
        <p:nvPicPr>
          <p:cNvPr id="30722" name="Picture 2"/>
          <p:cNvPicPr>
            <a:picLocks noChangeAspect="1" noChangeArrowheads="1"/>
          </p:cNvPicPr>
          <p:nvPr/>
        </p:nvPicPr>
        <p:blipFill>
          <a:blip r:embed="rId2" cstate="print"/>
          <a:srcRect/>
          <a:stretch>
            <a:fillRect/>
          </a:stretch>
        </p:blipFill>
        <p:spPr bwMode="auto">
          <a:xfrm>
            <a:off x="381000" y="1600200"/>
            <a:ext cx="4272406" cy="3886200"/>
          </a:xfrm>
          <a:prstGeom prst="rect">
            <a:avLst/>
          </a:prstGeom>
          <a:noFill/>
          <a:ln w="9525">
            <a:noFill/>
            <a:miter lim="800000"/>
            <a:headEnd/>
            <a:tailEnd/>
          </a:ln>
        </p:spPr>
      </p:pic>
      <p:pic>
        <p:nvPicPr>
          <p:cNvPr id="30723" name="Picture 3"/>
          <p:cNvPicPr>
            <a:picLocks noChangeAspect="1" noChangeArrowheads="1"/>
          </p:cNvPicPr>
          <p:nvPr/>
        </p:nvPicPr>
        <p:blipFill>
          <a:blip r:embed="rId3" cstate="print"/>
          <a:srcRect/>
          <a:stretch>
            <a:fillRect/>
          </a:stretch>
        </p:blipFill>
        <p:spPr bwMode="auto">
          <a:xfrm>
            <a:off x="4648200" y="1981200"/>
            <a:ext cx="4495800" cy="3204578"/>
          </a:xfrm>
          <a:prstGeom prst="rect">
            <a:avLst/>
          </a:prstGeom>
          <a:noFill/>
          <a:ln w="9525">
            <a:noFill/>
            <a:miter lim="800000"/>
            <a:headEnd/>
            <a:tailEnd/>
          </a:ln>
        </p:spPr>
      </p:pic>
      <p:sp>
        <p:nvSpPr>
          <p:cNvPr id="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757535"/>
            <a:ext cx="8611653"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 (diaphragm pump): </a:t>
            </a:r>
            <a:r>
              <a:rPr lang="vi-VN" sz="2000" b="1" dirty="0" smtClean="0">
                <a:latin typeface="Arial" pitchFamily="34" charset="0"/>
                <a:cs typeface="Arial" pitchFamily="34" charset="0"/>
              </a:rPr>
              <a:t>cấu tạo và nguyên lý hoạt động</a:t>
            </a:r>
            <a:endParaRPr lang="en-US" sz="2000" dirty="0"/>
          </a:p>
        </p:txBody>
      </p:sp>
      <p:sp>
        <p:nvSpPr>
          <p:cNvPr id="12" name="Rectangle 11"/>
          <p:cNvSpPr/>
          <p:nvPr/>
        </p:nvSpPr>
        <p:spPr>
          <a:xfrm>
            <a:off x="0" y="5226784"/>
            <a:ext cx="9144000" cy="1631216"/>
          </a:xfrm>
          <a:prstGeom prst="rect">
            <a:avLst/>
          </a:prstGeom>
        </p:spPr>
        <p:txBody>
          <a:bodyPr wrap="square">
            <a:spAutoFit/>
          </a:bodyPr>
          <a:lstStyle/>
          <a:p>
            <a:pPr algn="just"/>
            <a:r>
              <a:rPr lang="vi-VN" sz="2000" b="1" dirty="0" smtClean="0"/>
              <a:t>Nguyên lý hoạt động: </a:t>
            </a:r>
            <a:r>
              <a:rPr lang="vi-VN" sz="2000" dirty="0" smtClean="0"/>
              <a:t>bơm màng là bơm làm việc có nguyên lý hút đẩy kiểu bơm piston đơn, trong đó người ta thay thế piston bằng màng. Sự thay đổi thể tích làm việc của bơm sinh ra do chuyển động tiến lùi của màng. Ở bơm này không có kết cấu làm kín động như trong bơm piston. Vì vậy chúng được sử dụng trong những trường hợp bơm chất lỏng bẩn độc hại.</a:t>
            </a:r>
            <a:endParaRPr lang="en-US" sz="2000" dirty="0"/>
          </a:p>
        </p:txBody>
      </p:sp>
      <p:pic>
        <p:nvPicPr>
          <p:cNvPr id="24578" name="Picture 2" descr="http://www.liquid-dynamics.com/animations/unused-old-versions/Multi-Layer-Diaphragm-Head-Metereing-Pump-anim.gif"/>
          <p:cNvPicPr>
            <a:picLocks noChangeAspect="1" noChangeArrowheads="1" noCrop="1"/>
          </p:cNvPicPr>
          <p:nvPr/>
        </p:nvPicPr>
        <p:blipFill>
          <a:blip r:embed="rId2" cstate="print"/>
          <a:srcRect/>
          <a:stretch>
            <a:fillRect/>
          </a:stretch>
        </p:blipFill>
        <p:spPr bwMode="auto">
          <a:xfrm>
            <a:off x="0" y="1447800"/>
            <a:ext cx="4930648" cy="3505200"/>
          </a:xfrm>
          <a:prstGeom prst="rect">
            <a:avLst/>
          </a:prstGeom>
          <a:noFill/>
        </p:spPr>
      </p:pic>
      <p:pic>
        <p:nvPicPr>
          <p:cNvPr id="24580" name="Picture 4" descr="http://www.vinamain.com/wp-content/uploads/2010/09/nguyen-ly-lam-viec-cua-bom-mang.gif"/>
          <p:cNvPicPr>
            <a:picLocks noChangeAspect="1" noChangeArrowheads="1"/>
          </p:cNvPicPr>
          <p:nvPr/>
        </p:nvPicPr>
        <p:blipFill>
          <a:blip r:embed="rId3" cstate="print"/>
          <a:srcRect/>
          <a:stretch>
            <a:fillRect/>
          </a:stretch>
        </p:blipFill>
        <p:spPr bwMode="auto">
          <a:xfrm>
            <a:off x="4876800" y="1348740"/>
            <a:ext cx="4267200" cy="3680460"/>
          </a:xfrm>
          <a:prstGeom prst="rect">
            <a:avLst/>
          </a:prstGeom>
          <a:noFill/>
        </p:spPr>
      </p:pic>
      <p:sp>
        <p:nvSpPr>
          <p:cNvPr id="7" name="Rectangle 6"/>
          <p:cNvSpPr/>
          <p:nvPr/>
        </p:nvSpPr>
        <p:spPr>
          <a:xfrm>
            <a:off x="0" y="4659868"/>
            <a:ext cx="2142574" cy="369332"/>
          </a:xfrm>
          <a:prstGeom prst="rect">
            <a:avLst/>
          </a:prstGeom>
        </p:spPr>
        <p:txBody>
          <a:bodyPr wrap="none">
            <a:spAutoFit/>
          </a:bodyPr>
          <a:lstStyle/>
          <a:p>
            <a:r>
              <a:rPr lang="vi-VN" b="1" dirty="0" smtClean="0">
                <a:latin typeface="Arial" pitchFamily="34" charset="0"/>
                <a:cs typeface="Arial" pitchFamily="34" charset="0"/>
              </a:rPr>
              <a:t>Working Principle</a:t>
            </a:r>
            <a:endParaRPr lang="en-US" dirty="0"/>
          </a:p>
        </p:txBody>
      </p:sp>
      <p:sp>
        <p:nvSpPr>
          <p:cNvPr id="8" name="Rectangle 7"/>
          <p:cNvSpPr/>
          <p:nvPr/>
        </p:nvSpPr>
        <p:spPr>
          <a:xfrm>
            <a:off x="1" y="395514"/>
            <a:ext cx="9144000"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19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762000"/>
            <a:ext cx="9144000" cy="25908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vi-VN" sz="5400" b="1" i="0" u="none" strike="noStrike" kern="1200" cap="none" spc="0" normalizeH="0" baseline="0" noProof="0" dirty="0" smtClean="0">
                <a:ln>
                  <a:noFill/>
                </a:ln>
                <a:solidFill>
                  <a:srgbClr val="00CC00"/>
                </a:solidFill>
                <a:effectLst/>
                <a:uLnTx/>
                <a:uFillTx/>
                <a:latin typeface="Arial" pitchFamily="34" charset="0"/>
                <a:ea typeface="+mj-ea"/>
                <a:cs typeface="Arial" pitchFamily="34" charset="0"/>
              </a:rPr>
              <a:t>Chương</a:t>
            </a:r>
            <a:r>
              <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 6</a:t>
            </a:r>
          </a:p>
          <a:p>
            <a:pPr marL="0" marR="0" lvl="0" indent="0" algn="ctr" defTabSz="914400" rtl="0" eaLnBrk="1" fontAlgn="auto" latinLnBrk="0" hangingPunct="1">
              <a:lnSpc>
                <a:spcPct val="100000"/>
              </a:lnSpc>
              <a:spcBef>
                <a:spcPct val="0"/>
              </a:spcBef>
              <a:spcAft>
                <a:spcPts val="0"/>
              </a:spcAft>
              <a:buClrTx/>
              <a:buSzTx/>
              <a:buFontTx/>
              <a:buNone/>
              <a:tabLst/>
              <a:defRPr/>
            </a:pPr>
            <a:r>
              <a:rPr lang="vi-VN" sz="5400" b="1" dirty="0" smtClean="0">
                <a:solidFill>
                  <a:srgbClr val="0000FF"/>
                </a:solidFill>
                <a:latin typeface="Arial" pitchFamily="34" charset="0"/>
                <a:ea typeface="+mj-ea"/>
                <a:cs typeface="Arial" pitchFamily="34" charset="0"/>
              </a:rPr>
              <a:t>Vận chuyển chất lỏng</a:t>
            </a:r>
            <a:r>
              <a:rPr lang="en-US" sz="5400" b="1" dirty="0" smtClean="0">
                <a:solidFill>
                  <a:srgbClr val="0000FF"/>
                </a:solidFill>
                <a:latin typeface="Arial" pitchFamily="34" charset="0"/>
                <a:ea typeface="+mj-ea"/>
                <a:cs typeface="Arial" pitchFamily="34" charset="0"/>
              </a:rPr>
              <a:t>: </a:t>
            </a:r>
            <a:br>
              <a:rPr lang="en-US" sz="5400" b="1" dirty="0" smtClean="0">
                <a:solidFill>
                  <a:srgbClr val="0000FF"/>
                </a:solidFill>
                <a:latin typeface="Arial" pitchFamily="34" charset="0"/>
                <a:ea typeface="+mj-ea"/>
                <a:cs typeface="Arial" pitchFamily="34" charset="0"/>
              </a:rPr>
            </a:br>
            <a:r>
              <a:rPr lang="en-US" sz="5400" b="1" dirty="0" err="1" smtClean="0">
                <a:solidFill>
                  <a:srgbClr val="0000FF"/>
                </a:solidFill>
                <a:latin typeface="Arial" pitchFamily="34" charset="0"/>
                <a:ea typeface="+mj-ea"/>
                <a:cs typeface="Arial" pitchFamily="34" charset="0"/>
              </a:rPr>
              <a:t>Máy</a:t>
            </a:r>
            <a:r>
              <a:rPr lang="en-US" sz="5400" b="1" dirty="0" smtClean="0">
                <a:solidFill>
                  <a:srgbClr val="0000FF"/>
                </a:solidFill>
                <a:latin typeface="Arial" pitchFamily="34" charset="0"/>
                <a:ea typeface="+mj-ea"/>
                <a:cs typeface="Arial" pitchFamily="34" charset="0"/>
              </a:rPr>
              <a:t> </a:t>
            </a:r>
            <a:r>
              <a:rPr kumimoji="0" lang="en-US" sz="5400" b="1" i="0" u="none" strike="noStrike" kern="1200" cap="none" spc="0" normalizeH="0" baseline="0" noProof="0" dirty="0" err="1" smtClean="0">
                <a:ln>
                  <a:noFill/>
                </a:ln>
                <a:solidFill>
                  <a:srgbClr val="0000FF"/>
                </a:solidFill>
                <a:effectLst/>
                <a:uLnTx/>
                <a:uFillTx/>
                <a:latin typeface="Arial" pitchFamily="34" charset="0"/>
                <a:ea typeface="+mj-ea"/>
                <a:cs typeface="Arial" pitchFamily="34" charset="0"/>
              </a:rPr>
              <a:t>B</a:t>
            </a:r>
            <a:r>
              <a:rPr kumimoji="0" lang="en-US" sz="5400" b="1" i="0" u="none" strike="noStrike" kern="1200" cap="none" spc="0" normalizeH="0" noProof="0" dirty="0" err="1" smtClean="0">
                <a:ln>
                  <a:noFill/>
                </a:ln>
                <a:solidFill>
                  <a:srgbClr val="0000FF"/>
                </a:solidFill>
                <a:effectLst/>
                <a:uLnTx/>
                <a:uFillTx/>
                <a:latin typeface="Arial" pitchFamily="34" charset="0"/>
                <a:ea typeface="+mj-ea"/>
                <a:cs typeface="Arial" pitchFamily="34" charset="0"/>
              </a:rPr>
              <a:t>ơm</a:t>
            </a:r>
            <a:endParaRPr kumimoji="0" lang="vi-VN" sz="5400" b="1" i="0" u="none" strike="noStrike" kern="1200" cap="none" spc="0" normalizeH="0" baseline="0" noProof="0" dirty="0" smtClean="0">
              <a:ln>
                <a:noFill/>
              </a:ln>
              <a:solidFill>
                <a:srgbClr val="0000FF"/>
              </a:solidFill>
              <a:effectLst/>
              <a:uLnTx/>
              <a:uFillTx/>
              <a:latin typeface="Arial" pitchFamily="34" charset="0"/>
              <a:ea typeface="+mj-ea"/>
              <a:cs typeface="Arial" pitchFamily="34" charset="0"/>
            </a:endParaRPr>
          </a:p>
        </p:txBody>
      </p:sp>
      <p:sp>
        <p:nvSpPr>
          <p:cNvPr id="3" name="Rectangle 2"/>
          <p:cNvSpPr/>
          <p:nvPr/>
        </p:nvSpPr>
        <p:spPr>
          <a:xfrm>
            <a:off x="0" y="4286071"/>
            <a:ext cx="9144000" cy="1200329"/>
          </a:xfrm>
          <a:prstGeom prst="rect">
            <a:avLst/>
          </a:prstGeom>
        </p:spPr>
        <p:txBody>
          <a:bodyPr wrap="square">
            <a:spAutoFit/>
          </a:bodyPr>
          <a:lstStyle/>
          <a:p>
            <a:pPr algn="just"/>
            <a:r>
              <a:rPr lang="vi-VN" altLang="ko-KR" sz="2400" i="1" dirty="0" smtClean="0">
                <a:latin typeface="Arial" pitchFamily="34" charset="0"/>
                <a:cs typeface="Arial" pitchFamily="34" charset="0"/>
              </a:rPr>
              <a:t>Trình bày phương pháp tính toán và chọn các thông số cơ bản của máy bơm. Giới thiệu các loại bơm</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thông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dụng</a:t>
            </a:r>
            <a:r>
              <a:rPr lang="en-US" altLang="ko-KR" sz="2400" i="1" dirty="0" smtClean="0">
                <a:latin typeface="Arial" pitchFamily="34" charset="0"/>
                <a:cs typeface="Arial" pitchFamily="34" charset="0"/>
              </a:rPr>
              <a:t>:</a:t>
            </a:r>
            <a:r>
              <a:rPr lang="vi-VN" altLang="ko-KR" sz="2400" i="1" dirty="0" smtClean="0">
                <a:latin typeface="Arial" pitchFamily="34" charset="0"/>
                <a:cs typeface="Arial" pitchFamily="34" charset="0"/>
              </a:rPr>
              <a:t> cấu tạo, nguyên lý làm việc và ứng dụng.</a:t>
            </a:r>
            <a:endParaRPr lang="en-US" altLang="ko-KR" sz="2400" i="1" dirty="0" smtClean="0">
              <a:latin typeface="Arial" pitchFamily="34" charset="0"/>
              <a:cs typeface="Arial" pitchFamily="34" charset="0"/>
            </a:endParaRPr>
          </a:p>
        </p:txBody>
      </p:sp>
      <p:sp>
        <p:nvSpPr>
          <p:cNvPr id="4" name="Subtitle 2"/>
          <p:cNvSpPr txBox="1">
            <a:spLocks/>
          </p:cNvSpPr>
          <p:nvPr/>
        </p:nvSpPr>
        <p:spPr>
          <a:xfrm>
            <a:off x="0" y="3352800"/>
            <a:ext cx="9144000" cy="609600"/>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Hoàng Minh Nam </a:t>
            </a:r>
            <a:endParaRPr kumimoji="0" lang="en-US"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Nguyễn Hữu Hiếu</a:t>
            </a:r>
            <a:endParaRPr kumimoji="0" lang="en-US" sz="2400" b="1" i="0" u="none" strike="noStrike" kern="1200" cap="none" spc="0" normalizeH="0" baseline="0" noProof="0" dirty="0">
              <a:ln>
                <a:noFill/>
              </a:ln>
              <a:solidFill>
                <a:srgbClr val="FF0066"/>
              </a:solidFill>
              <a:effectLst/>
              <a:uLnTx/>
              <a:uFillTx/>
              <a:latin typeface="Arial" pitchFamily="34" charset="0"/>
              <a:ea typeface="+mn-ea"/>
              <a:cs typeface="Arial" pitchFamily="34" charset="0"/>
            </a:endParaRPr>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780871"/>
            <a:ext cx="3427541"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 </a:t>
            </a:r>
            <a:r>
              <a:rPr lang="vi-VN" sz="2400" b="1" dirty="0" smtClean="0">
                <a:latin typeface="Arial" pitchFamily="34" charset="0"/>
                <a:cs typeface="Arial" pitchFamily="34" charset="0"/>
              </a:rPr>
              <a:t>ứng dụng</a:t>
            </a:r>
            <a:endParaRPr lang="en-US" sz="2400" dirty="0"/>
          </a:p>
        </p:txBody>
      </p:sp>
      <p:sp>
        <p:nvSpPr>
          <p:cNvPr id="5" name="Rectangle 4"/>
          <p:cNvSpPr/>
          <p:nvPr/>
        </p:nvSpPr>
        <p:spPr>
          <a:xfrm>
            <a:off x="0" y="5657671"/>
            <a:ext cx="9144000" cy="1200329"/>
          </a:xfrm>
          <a:prstGeom prst="rect">
            <a:avLst/>
          </a:prstGeom>
        </p:spPr>
        <p:txBody>
          <a:bodyPr wrap="square">
            <a:spAutoFit/>
          </a:bodyPr>
          <a:lstStyle/>
          <a:p>
            <a:pPr algn="just"/>
            <a:r>
              <a:rPr lang="vi-VN" sz="2400" dirty="0" smtClean="0">
                <a:solidFill>
                  <a:srgbClr val="0070C0"/>
                </a:solidFill>
              </a:rPr>
              <a:t>Đối với bơm màng được sử dụng trong những trường hợp bơm chất lỏng bẩn độc hại như hóa chất NaOH, HCL, H</a:t>
            </a:r>
            <a:r>
              <a:rPr lang="vi-VN" sz="2400" baseline="-25000" dirty="0" smtClean="0">
                <a:solidFill>
                  <a:srgbClr val="0070C0"/>
                </a:solidFill>
              </a:rPr>
              <a:t>2</a:t>
            </a:r>
            <a:r>
              <a:rPr lang="vi-VN" sz="2400" dirty="0" smtClean="0">
                <a:solidFill>
                  <a:srgbClr val="0070C0"/>
                </a:solidFill>
              </a:rPr>
              <a:t>SO</a:t>
            </a:r>
            <a:r>
              <a:rPr lang="vi-VN" sz="2400" baseline="-25000" dirty="0" smtClean="0">
                <a:solidFill>
                  <a:srgbClr val="0070C0"/>
                </a:solidFill>
              </a:rPr>
              <a:t>4</a:t>
            </a:r>
            <a:r>
              <a:rPr lang="vi-VN" sz="2400" dirty="0" smtClean="0">
                <a:solidFill>
                  <a:srgbClr val="0070C0"/>
                </a:solidFill>
              </a:rPr>
              <a:t>, xăng, dầu, bùn thải...</a:t>
            </a:r>
            <a:endParaRPr lang="en-US" sz="2400" dirty="0">
              <a:solidFill>
                <a:srgbClr val="0070C0"/>
              </a:solidFill>
            </a:endParaRPr>
          </a:p>
        </p:txBody>
      </p:sp>
      <p:pic>
        <p:nvPicPr>
          <p:cNvPr id="32770" name="Picture 2" descr="http://www.automaticfilterpress.com/images/ER_einfachwirkend.gif"/>
          <p:cNvPicPr>
            <a:picLocks noChangeAspect="1" noChangeArrowheads="1" noCrop="1"/>
          </p:cNvPicPr>
          <p:nvPr/>
        </p:nvPicPr>
        <p:blipFill>
          <a:blip r:embed="rId2" cstate="print"/>
          <a:srcRect/>
          <a:stretch>
            <a:fillRect/>
          </a:stretch>
        </p:blipFill>
        <p:spPr bwMode="auto">
          <a:xfrm>
            <a:off x="0" y="1238071"/>
            <a:ext cx="6276975" cy="4438651"/>
          </a:xfrm>
          <a:prstGeom prst="rect">
            <a:avLst/>
          </a:prstGeom>
          <a:noFill/>
        </p:spPr>
      </p:pic>
      <p:pic>
        <p:nvPicPr>
          <p:cNvPr id="29698" name="Picture 2" descr="bom-mang"/>
          <p:cNvPicPr>
            <a:picLocks noChangeAspect="1" noChangeArrowheads="1"/>
          </p:cNvPicPr>
          <p:nvPr/>
        </p:nvPicPr>
        <p:blipFill>
          <a:blip r:embed="rId3" cstate="print"/>
          <a:srcRect/>
          <a:stretch>
            <a:fillRect/>
          </a:stretch>
        </p:blipFill>
        <p:spPr bwMode="auto">
          <a:xfrm>
            <a:off x="5038725" y="1771471"/>
            <a:ext cx="4105275" cy="3362325"/>
          </a:xfrm>
          <a:prstGeom prst="rect">
            <a:avLst/>
          </a:prstGeom>
          <a:noFill/>
        </p:spPr>
      </p:pic>
      <p:sp>
        <p:nvSpPr>
          <p:cNvPr id="7" name="Rectangle 6"/>
          <p:cNvSpPr/>
          <p:nvPr/>
        </p:nvSpPr>
        <p:spPr>
          <a:xfrm>
            <a:off x="1" y="413658"/>
            <a:ext cx="3138486"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0218" y="949850"/>
            <a:ext cx="3342582"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 </a:t>
            </a:r>
            <a:r>
              <a:rPr lang="vi-VN" sz="2400" b="1" dirty="0" smtClean="0">
                <a:latin typeface="Arial" pitchFamily="34" charset="0"/>
                <a:cs typeface="Arial" pitchFamily="34" charset="0"/>
              </a:rPr>
              <a:t>phân loại</a:t>
            </a:r>
            <a:endParaRPr lang="en-US" sz="2400" dirty="0"/>
          </a:p>
        </p:txBody>
      </p:sp>
      <p:sp>
        <p:nvSpPr>
          <p:cNvPr id="7" name="Rectangle 6"/>
          <p:cNvSpPr/>
          <p:nvPr/>
        </p:nvSpPr>
        <p:spPr>
          <a:xfrm>
            <a:off x="0" y="1443335"/>
            <a:ext cx="6569234" cy="461665"/>
          </a:xfrm>
          <a:prstGeom prst="rect">
            <a:avLst/>
          </a:prstGeom>
        </p:spPr>
        <p:txBody>
          <a:bodyPr wrap="none">
            <a:spAutoFit/>
          </a:bodyPr>
          <a:lstStyle/>
          <a:p>
            <a:r>
              <a:rPr lang="en-US" sz="2400" b="1" dirty="0" smtClean="0">
                <a:solidFill>
                  <a:srgbClr val="0070C0"/>
                </a:solidFill>
                <a:latin typeface="Arial" pitchFamily="34" charset="0"/>
                <a:cs typeface="Arial" pitchFamily="34" charset="0"/>
              </a:rPr>
              <a:t>a</a:t>
            </a:r>
            <a:r>
              <a:rPr lang="vi-VN" sz="2400" b="1" dirty="0" smtClean="0">
                <a:solidFill>
                  <a:srgbClr val="0070C0"/>
                </a:solidFill>
                <a:latin typeface="Arial" pitchFamily="34" charset="0"/>
                <a:cs typeface="Arial" pitchFamily="34" charset="0"/>
              </a:rPr>
              <a:t>. Bơm màng kép </a:t>
            </a:r>
            <a:r>
              <a:rPr lang="vi-VN" sz="2400" b="1" dirty="0" smtClean="0">
                <a:latin typeface="Arial" pitchFamily="34" charset="0"/>
                <a:cs typeface="Arial" pitchFamily="34" charset="0"/>
              </a:rPr>
              <a:t>(</a:t>
            </a:r>
            <a:r>
              <a:rPr lang="vi-VN" sz="2400" b="1" dirty="0" smtClean="0"/>
              <a:t>Double </a:t>
            </a:r>
            <a:r>
              <a:rPr lang="en-US" sz="2400" b="1" dirty="0" smtClean="0"/>
              <a:t>Diaphragm Pumps</a:t>
            </a:r>
            <a:r>
              <a:rPr lang="vi-VN" sz="2400" b="1" dirty="0" smtClean="0"/>
              <a:t>)</a:t>
            </a:r>
            <a:endParaRPr lang="en-US" sz="2400" dirty="0">
              <a:solidFill>
                <a:srgbClr val="0070C0"/>
              </a:solidFill>
            </a:endParaRPr>
          </a:p>
        </p:txBody>
      </p:sp>
      <p:pic>
        <p:nvPicPr>
          <p:cNvPr id="23560" name="Picture 8" descr="http://beta.globalspec.com/ImageRepository/LearnMore/20122/dpump663b64547fa84fc89140b77a28d8b260.png"/>
          <p:cNvPicPr>
            <a:picLocks noChangeAspect="1" noChangeArrowheads="1"/>
          </p:cNvPicPr>
          <p:nvPr/>
        </p:nvPicPr>
        <p:blipFill>
          <a:blip r:embed="rId2" cstate="print"/>
          <a:srcRect/>
          <a:stretch>
            <a:fillRect/>
          </a:stretch>
        </p:blipFill>
        <p:spPr bwMode="auto">
          <a:xfrm>
            <a:off x="5467350" y="1905000"/>
            <a:ext cx="3676650" cy="3652567"/>
          </a:xfrm>
          <a:prstGeom prst="rect">
            <a:avLst/>
          </a:prstGeom>
          <a:noFill/>
        </p:spPr>
      </p:pic>
      <p:pic>
        <p:nvPicPr>
          <p:cNvPr id="33794" name="Picture 2" descr="http://partimages.globalspec.com/37/2787/562787_large.png"/>
          <p:cNvPicPr>
            <a:picLocks noChangeAspect="1" noChangeArrowheads="1"/>
          </p:cNvPicPr>
          <p:nvPr/>
        </p:nvPicPr>
        <p:blipFill>
          <a:blip r:embed="rId3" cstate="print"/>
          <a:srcRect/>
          <a:stretch>
            <a:fillRect/>
          </a:stretch>
        </p:blipFill>
        <p:spPr bwMode="auto">
          <a:xfrm>
            <a:off x="3181985" y="2057400"/>
            <a:ext cx="2380615" cy="3505201"/>
          </a:xfrm>
          <a:prstGeom prst="rect">
            <a:avLst/>
          </a:prstGeom>
          <a:noFill/>
        </p:spPr>
      </p:pic>
      <p:pic>
        <p:nvPicPr>
          <p:cNvPr id="33796" name="Picture 4" descr="http://www.hammer-alleviators.com/images/double-diaphragm-pumps.gif"/>
          <p:cNvPicPr>
            <a:picLocks noChangeAspect="1" noChangeArrowheads="1" noCrop="1"/>
          </p:cNvPicPr>
          <p:nvPr/>
        </p:nvPicPr>
        <p:blipFill>
          <a:blip r:embed="rId4" cstate="print"/>
          <a:srcRect/>
          <a:stretch>
            <a:fillRect/>
          </a:stretch>
        </p:blipFill>
        <p:spPr bwMode="auto">
          <a:xfrm>
            <a:off x="-1" y="2209801"/>
            <a:ext cx="3276091" cy="3287048"/>
          </a:xfrm>
          <a:prstGeom prst="rect">
            <a:avLst/>
          </a:prstGeom>
          <a:noFill/>
        </p:spPr>
      </p:pic>
      <p:sp>
        <p:nvSpPr>
          <p:cNvPr id="8" name="Rectangle 7"/>
          <p:cNvSpPr/>
          <p:nvPr/>
        </p:nvSpPr>
        <p:spPr>
          <a:xfrm>
            <a:off x="1" y="528935"/>
            <a:ext cx="3138486"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909935"/>
            <a:ext cx="3342582"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a:t>
            </a:r>
            <a:r>
              <a:rPr lang="en-US" sz="2400" b="1" dirty="0" smtClean="0">
                <a:solidFill>
                  <a:srgbClr val="009900"/>
                </a:solidFill>
                <a:latin typeface="Arial" pitchFamily="34" charset="0"/>
                <a:cs typeface="Arial" pitchFamily="34" charset="0"/>
              </a:rPr>
              <a:t>:</a:t>
            </a:r>
            <a:r>
              <a:rPr lang="vi-VN" sz="2400" b="1" dirty="0" smtClean="0">
                <a:solidFill>
                  <a:srgbClr val="FF3399"/>
                </a:solidFill>
                <a:latin typeface="Arial" pitchFamily="34" charset="0"/>
                <a:cs typeface="Arial" pitchFamily="34" charset="0"/>
              </a:rPr>
              <a:t> </a:t>
            </a:r>
            <a:r>
              <a:rPr lang="vi-VN" sz="2400" b="1" dirty="0" smtClean="0">
                <a:latin typeface="Arial" pitchFamily="34" charset="0"/>
                <a:cs typeface="Arial" pitchFamily="34" charset="0"/>
              </a:rPr>
              <a:t>phân loại</a:t>
            </a:r>
            <a:endParaRPr lang="en-US" sz="2400" dirty="0"/>
          </a:p>
        </p:txBody>
      </p:sp>
      <p:sp>
        <p:nvSpPr>
          <p:cNvPr id="7" name="Rectangle 6"/>
          <p:cNvSpPr/>
          <p:nvPr/>
        </p:nvSpPr>
        <p:spPr>
          <a:xfrm>
            <a:off x="0" y="1367135"/>
            <a:ext cx="8762399" cy="461665"/>
          </a:xfrm>
          <a:prstGeom prst="rect">
            <a:avLst/>
          </a:prstGeom>
        </p:spPr>
        <p:txBody>
          <a:bodyPr wrap="none">
            <a:spAutoFit/>
          </a:bodyPr>
          <a:lstStyle/>
          <a:p>
            <a:r>
              <a:rPr lang="en-US" sz="2400" b="1" dirty="0" smtClean="0">
                <a:solidFill>
                  <a:srgbClr val="0070C0"/>
                </a:solidFill>
                <a:latin typeface="Arial" pitchFamily="34" charset="0"/>
                <a:cs typeface="Arial" pitchFamily="34" charset="0"/>
              </a:rPr>
              <a:t>a</a:t>
            </a:r>
            <a:r>
              <a:rPr lang="vi-VN" sz="2400" b="1" dirty="0" smtClean="0">
                <a:solidFill>
                  <a:srgbClr val="0070C0"/>
                </a:solidFill>
                <a:latin typeface="Arial" pitchFamily="34" charset="0"/>
                <a:cs typeface="Arial" pitchFamily="34" charset="0"/>
              </a:rPr>
              <a:t>. Bơm màng vận hành cơ học </a:t>
            </a:r>
            <a:r>
              <a:rPr lang="vi-VN" b="1" dirty="0" smtClean="0">
                <a:latin typeface="Arial" pitchFamily="34" charset="0"/>
                <a:cs typeface="Arial" pitchFamily="34" charset="0"/>
              </a:rPr>
              <a:t>(</a:t>
            </a:r>
            <a:r>
              <a:rPr lang="en-US" b="1" dirty="0" smtClean="0"/>
              <a:t>mechanical operated diaphragm pumps</a:t>
            </a:r>
            <a:r>
              <a:rPr lang="vi-VN" b="1" dirty="0" smtClean="0"/>
              <a:t>)</a:t>
            </a:r>
            <a:endParaRPr lang="en-US" dirty="0">
              <a:solidFill>
                <a:srgbClr val="0070C0"/>
              </a:solidFill>
            </a:endParaRPr>
          </a:p>
        </p:txBody>
      </p:sp>
      <p:pic>
        <p:nvPicPr>
          <p:cNvPr id="35842" name="Picture 2" descr="http://www.liquid-dynamics.com/animations/pumps/Tomato-Mech-Diaf-Pmp-Anim.gif"/>
          <p:cNvPicPr>
            <a:picLocks noChangeAspect="1" noChangeArrowheads="1" noCrop="1"/>
          </p:cNvPicPr>
          <p:nvPr/>
        </p:nvPicPr>
        <p:blipFill>
          <a:blip r:embed="rId2" cstate="print"/>
          <a:srcRect/>
          <a:stretch>
            <a:fillRect/>
          </a:stretch>
        </p:blipFill>
        <p:spPr bwMode="auto">
          <a:xfrm>
            <a:off x="3352800" y="2514601"/>
            <a:ext cx="5791200" cy="1932472"/>
          </a:xfrm>
          <a:prstGeom prst="rect">
            <a:avLst/>
          </a:prstGeom>
          <a:noFill/>
        </p:spPr>
      </p:pic>
      <p:sp>
        <p:nvSpPr>
          <p:cNvPr id="12" name="Rectangle 11"/>
          <p:cNvSpPr/>
          <p:nvPr/>
        </p:nvSpPr>
        <p:spPr>
          <a:xfrm>
            <a:off x="990600" y="5024735"/>
            <a:ext cx="6553200" cy="830997"/>
          </a:xfrm>
          <a:prstGeom prst="rect">
            <a:avLst/>
          </a:prstGeom>
        </p:spPr>
        <p:txBody>
          <a:bodyPr wrap="square">
            <a:spAutoFit/>
          </a:bodyPr>
          <a:lstStyle/>
          <a:p>
            <a:pPr algn="ctr"/>
            <a:r>
              <a:rPr lang="vi-VN" sz="2400" b="1" dirty="0" smtClean="0">
                <a:solidFill>
                  <a:srgbClr val="FF6600"/>
                </a:solidFill>
                <a:latin typeface="Arial" pitchFamily="34" charset="0"/>
                <a:cs typeface="Arial" pitchFamily="34" charset="0"/>
              </a:rPr>
              <a:t>Bơm định lượng màng cơ học</a:t>
            </a:r>
          </a:p>
          <a:p>
            <a:pPr algn="ctr"/>
            <a:r>
              <a:rPr lang="vi-VN" sz="2400" dirty="0" smtClean="0">
                <a:solidFill>
                  <a:srgbClr val="FF6600"/>
                </a:solidFill>
                <a:latin typeface="Arial" pitchFamily="34" charset="0"/>
                <a:cs typeface="Arial" pitchFamily="34" charset="0"/>
              </a:rPr>
              <a:t>(M</a:t>
            </a:r>
            <a:r>
              <a:rPr lang="en-US" sz="2400" dirty="0" err="1" smtClean="0">
                <a:solidFill>
                  <a:srgbClr val="FF6600"/>
                </a:solidFill>
                <a:latin typeface="Arial" pitchFamily="34" charset="0"/>
                <a:cs typeface="Arial" pitchFamily="34" charset="0"/>
              </a:rPr>
              <a:t>echanical</a:t>
            </a:r>
            <a:r>
              <a:rPr lang="en-US" sz="2400" dirty="0" smtClean="0">
                <a:solidFill>
                  <a:srgbClr val="FF6600"/>
                </a:solidFill>
                <a:latin typeface="Arial" pitchFamily="34" charset="0"/>
                <a:cs typeface="Arial" pitchFamily="34" charset="0"/>
              </a:rPr>
              <a:t> diaphragm metering pump</a:t>
            </a:r>
            <a:r>
              <a:rPr lang="vi-VN" sz="2400" dirty="0" smtClean="0">
                <a:solidFill>
                  <a:srgbClr val="FF6600"/>
                </a:solidFill>
                <a:latin typeface="Arial" pitchFamily="34" charset="0"/>
                <a:cs typeface="Arial" pitchFamily="34" charset="0"/>
              </a:rPr>
              <a:t>)</a:t>
            </a:r>
            <a:endParaRPr lang="en-US" sz="2400" dirty="0">
              <a:solidFill>
                <a:srgbClr val="FF6600"/>
              </a:solidFill>
              <a:latin typeface="Arial" pitchFamily="34" charset="0"/>
              <a:cs typeface="Arial" pitchFamily="34" charset="0"/>
            </a:endParaRPr>
          </a:p>
        </p:txBody>
      </p:sp>
      <p:pic>
        <p:nvPicPr>
          <p:cNvPr id="35846" name="Picture 6" descr="http://www.dosingpumps.net/Duplex-Diaphragm-Pump/mechanical-operated-diaphragm-pumps.jpg"/>
          <p:cNvPicPr>
            <a:picLocks noChangeAspect="1" noChangeArrowheads="1"/>
          </p:cNvPicPr>
          <p:nvPr/>
        </p:nvPicPr>
        <p:blipFill>
          <a:blip r:embed="rId3" cstate="print"/>
          <a:srcRect t="19231" b="9615"/>
          <a:stretch>
            <a:fillRect/>
          </a:stretch>
        </p:blipFill>
        <p:spPr bwMode="auto">
          <a:xfrm>
            <a:off x="0" y="1981200"/>
            <a:ext cx="3962400" cy="2819400"/>
          </a:xfrm>
          <a:prstGeom prst="rect">
            <a:avLst/>
          </a:prstGeom>
          <a:noFill/>
        </p:spPr>
      </p:pic>
      <p:sp>
        <p:nvSpPr>
          <p:cNvPr id="8" name="Rectangle 7"/>
          <p:cNvSpPr/>
          <p:nvPr/>
        </p:nvSpPr>
        <p:spPr>
          <a:xfrm>
            <a:off x="1" y="528935"/>
            <a:ext cx="3138486"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1066800"/>
            <a:ext cx="3445174"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 </a:t>
            </a:r>
            <a:r>
              <a:rPr lang="vi-VN" sz="2400" b="1" dirty="0" smtClean="0">
                <a:latin typeface="Arial" pitchFamily="34" charset="0"/>
                <a:cs typeface="Arial" pitchFamily="34" charset="0"/>
              </a:rPr>
              <a:t>phân loại</a:t>
            </a:r>
            <a:endParaRPr lang="en-US" sz="2400" dirty="0"/>
          </a:p>
        </p:txBody>
      </p:sp>
      <p:sp>
        <p:nvSpPr>
          <p:cNvPr id="7" name="Rectangle 6"/>
          <p:cNvSpPr/>
          <p:nvPr/>
        </p:nvSpPr>
        <p:spPr>
          <a:xfrm>
            <a:off x="0" y="1524000"/>
            <a:ext cx="8949951" cy="461665"/>
          </a:xfrm>
          <a:prstGeom prst="rect">
            <a:avLst/>
          </a:prstGeom>
        </p:spPr>
        <p:txBody>
          <a:bodyPr wrap="none">
            <a:spAutoFit/>
          </a:bodyPr>
          <a:lstStyle/>
          <a:p>
            <a:r>
              <a:rPr lang="en-US" sz="2400" b="1" dirty="0" smtClean="0">
                <a:solidFill>
                  <a:srgbClr val="0070C0"/>
                </a:solidFill>
                <a:latin typeface="Arial" pitchFamily="34" charset="0"/>
                <a:cs typeface="Arial" pitchFamily="34" charset="0"/>
              </a:rPr>
              <a:t>a</a:t>
            </a:r>
            <a:r>
              <a:rPr lang="vi-VN" sz="2400" b="1" dirty="0" smtClean="0">
                <a:solidFill>
                  <a:srgbClr val="0070C0"/>
                </a:solidFill>
                <a:latin typeface="Arial" pitchFamily="34" charset="0"/>
                <a:cs typeface="Arial" pitchFamily="34" charset="0"/>
              </a:rPr>
              <a:t>. Bơm màng vận hành bằng cơ </a:t>
            </a:r>
            <a:r>
              <a:rPr lang="vi-VN" b="1" dirty="0" smtClean="0">
                <a:latin typeface="Arial" pitchFamily="34" charset="0"/>
                <a:cs typeface="Arial" pitchFamily="34" charset="0"/>
              </a:rPr>
              <a:t>(</a:t>
            </a:r>
            <a:r>
              <a:rPr lang="en-US" b="1" dirty="0" smtClean="0"/>
              <a:t>mechanical operated diaphragm pumps</a:t>
            </a:r>
            <a:r>
              <a:rPr lang="vi-VN" b="1" dirty="0" smtClean="0"/>
              <a:t>)</a:t>
            </a:r>
            <a:endParaRPr lang="en-US" dirty="0">
              <a:solidFill>
                <a:srgbClr val="0070C0"/>
              </a:solidFill>
            </a:endParaRPr>
          </a:p>
        </p:txBody>
      </p:sp>
      <p:pic>
        <p:nvPicPr>
          <p:cNvPr id="23564" name="Picture 12" descr="http://www.hammer-alleviators.com/images/double-diaphragm-mechanical.gif"/>
          <p:cNvPicPr>
            <a:picLocks noChangeAspect="1" noChangeArrowheads="1" noCrop="1"/>
          </p:cNvPicPr>
          <p:nvPr/>
        </p:nvPicPr>
        <p:blipFill>
          <a:blip r:embed="rId2" cstate="print"/>
          <a:srcRect/>
          <a:stretch>
            <a:fillRect/>
          </a:stretch>
        </p:blipFill>
        <p:spPr bwMode="auto">
          <a:xfrm>
            <a:off x="3752850" y="2293203"/>
            <a:ext cx="5391150" cy="2428875"/>
          </a:xfrm>
          <a:prstGeom prst="rect">
            <a:avLst/>
          </a:prstGeom>
          <a:noFill/>
        </p:spPr>
      </p:pic>
      <p:pic>
        <p:nvPicPr>
          <p:cNvPr id="23572" name="Picture 20" descr="http://image.china-ogpe.com/pimage/1370/image/power_operated_double_diaphragm_pumpDBY_Product1370.jpg"/>
          <p:cNvPicPr>
            <a:picLocks noChangeAspect="1" noChangeArrowheads="1"/>
          </p:cNvPicPr>
          <p:nvPr/>
        </p:nvPicPr>
        <p:blipFill>
          <a:blip r:embed="rId3" cstate="print"/>
          <a:srcRect/>
          <a:stretch>
            <a:fillRect/>
          </a:stretch>
        </p:blipFill>
        <p:spPr bwMode="auto">
          <a:xfrm>
            <a:off x="0" y="2293203"/>
            <a:ext cx="3733798" cy="3208440"/>
          </a:xfrm>
          <a:prstGeom prst="rect">
            <a:avLst/>
          </a:prstGeom>
          <a:noFill/>
        </p:spPr>
      </p:pic>
      <p:sp>
        <p:nvSpPr>
          <p:cNvPr id="20" name="Rectangle 19"/>
          <p:cNvSpPr/>
          <p:nvPr/>
        </p:nvSpPr>
        <p:spPr>
          <a:xfrm>
            <a:off x="1429775" y="5493603"/>
            <a:ext cx="6883616" cy="830997"/>
          </a:xfrm>
          <a:prstGeom prst="rect">
            <a:avLst/>
          </a:prstGeom>
        </p:spPr>
        <p:txBody>
          <a:bodyPr wrap="none">
            <a:spAutoFit/>
          </a:bodyPr>
          <a:lstStyle/>
          <a:p>
            <a:pPr algn="ctr"/>
            <a:r>
              <a:rPr lang="vi-VN" sz="2400" b="1" dirty="0" smtClean="0">
                <a:solidFill>
                  <a:srgbClr val="FF6600"/>
                </a:solidFill>
              </a:rPr>
              <a:t>Bơm màng kép vận hành cơ học</a:t>
            </a:r>
          </a:p>
          <a:p>
            <a:r>
              <a:rPr lang="vi-VN" sz="2400" dirty="0" smtClean="0">
                <a:solidFill>
                  <a:srgbClr val="FF6600"/>
                </a:solidFill>
                <a:latin typeface="Arial" pitchFamily="34" charset="0"/>
                <a:cs typeface="Arial" pitchFamily="34" charset="0"/>
              </a:rPr>
              <a:t>(Mechanically </a:t>
            </a:r>
            <a:r>
              <a:rPr lang="en-US" sz="2400" dirty="0" smtClean="0">
                <a:solidFill>
                  <a:srgbClr val="FF6600"/>
                </a:solidFill>
                <a:latin typeface="Arial" pitchFamily="34" charset="0"/>
                <a:cs typeface="Arial" pitchFamily="34" charset="0"/>
              </a:rPr>
              <a:t>operated </a:t>
            </a:r>
            <a:r>
              <a:rPr lang="vi-VN" sz="2400" dirty="0" smtClean="0">
                <a:solidFill>
                  <a:srgbClr val="FF6600"/>
                </a:solidFill>
                <a:latin typeface="Arial" pitchFamily="34" charset="0"/>
                <a:cs typeface="Arial" pitchFamily="34" charset="0"/>
              </a:rPr>
              <a:t>double </a:t>
            </a:r>
            <a:r>
              <a:rPr lang="en-US" sz="2400" dirty="0" smtClean="0">
                <a:solidFill>
                  <a:srgbClr val="FF6600"/>
                </a:solidFill>
                <a:latin typeface="Arial" pitchFamily="34" charset="0"/>
                <a:cs typeface="Arial" pitchFamily="34" charset="0"/>
              </a:rPr>
              <a:t>diaphragm pump</a:t>
            </a:r>
            <a:r>
              <a:rPr lang="vi-VN" sz="2400" dirty="0" smtClean="0">
                <a:solidFill>
                  <a:srgbClr val="FF6600"/>
                </a:solidFill>
                <a:latin typeface="Arial" pitchFamily="34" charset="0"/>
                <a:cs typeface="Arial" pitchFamily="34" charset="0"/>
              </a:rPr>
              <a:t>)</a:t>
            </a:r>
            <a:endParaRPr lang="en-US" sz="2400" u="sng" dirty="0">
              <a:solidFill>
                <a:srgbClr val="FF6600"/>
              </a:solidFill>
              <a:latin typeface="Arial" pitchFamily="34" charset="0"/>
              <a:cs typeface="Arial" pitchFamily="34" charset="0"/>
            </a:endParaRPr>
          </a:p>
        </p:txBody>
      </p:sp>
      <p:sp>
        <p:nvSpPr>
          <p:cNvPr id="8" name="Rectangle 7"/>
          <p:cNvSpPr/>
          <p:nvPr/>
        </p:nvSpPr>
        <p:spPr>
          <a:xfrm>
            <a:off x="1" y="605135"/>
            <a:ext cx="3138486"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757535"/>
            <a:ext cx="3445174" cy="461665"/>
          </a:xfrm>
          <a:prstGeom prst="rect">
            <a:avLst/>
          </a:prstGeom>
        </p:spPr>
        <p:txBody>
          <a:bodyPr wrap="none">
            <a:spAutoFit/>
          </a:bodyPr>
          <a:lstStyle/>
          <a:p>
            <a:r>
              <a:rPr lang="vi-VN" sz="2400" b="1" dirty="0" smtClean="0">
                <a:solidFill>
                  <a:srgbClr val="009900"/>
                </a:solidFill>
                <a:latin typeface="Arial" pitchFamily="34" charset="0"/>
                <a:cs typeface="Arial" pitchFamily="34" charset="0"/>
              </a:rPr>
              <a:t>Bơm màng: </a:t>
            </a:r>
            <a:r>
              <a:rPr lang="vi-VN" sz="2400" b="1" dirty="0" smtClean="0">
                <a:latin typeface="Arial" pitchFamily="34" charset="0"/>
                <a:cs typeface="Arial" pitchFamily="34" charset="0"/>
              </a:rPr>
              <a:t>phân loại</a:t>
            </a:r>
            <a:endParaRPr lang="en-US" sz="2400" dirty="0"/>
          </a:p>
        </p:txBody>
      </p:sp>
      <p:sp>
        <p:nvSpPr>
          <p:cNvPr id="7" name="Rectangle 6"/>
          <p:cNvSpPr/>
          <p:nvPr/>
        </p:nvSpPr>
        <p:spPr>
          <a:xfrm>
            <a:off x="0" y="1138535"/>
            <a:ext cx="9083064" cy="461665"/>
          </a:xfrm>
          <a:prstGeom prst="rect">
            <a:avLst/>
          </a:prstGeom>
        </p:spPr>
        <p:txBody>
          <a:bodyPr wrap="none">
            <a:spAutoFit/>
          </a:bodyPr>
          <a:lstStyle/>
          <a:p>
            <a:r>
              <a:rPr lang="en-US" sz="2400" b="1" dirty="0" smtClean="0">
                <a:solidFill>
                  <a:srgbClr val="0070C0"/>
                </a:solidFill>
                <a:latin typeface="Arial" pitchFamily="34" charset="0"/>
                <a:cs typeface="Arial" pitchFamily="34" charset="0"/>
              </a:rPr>
              <a:t>b</a:t>
            </a:r>
            <a:r>
              <a:rPr lang="vi-VN" sz="2400" b="1" dirty="0" smtClean="0">
                <a:solidFill>
                  <a:srgbClr val="0070C0"/>
                </a:solidFill>
                <a:latin typeface="Arial" pitchFamily="34" charset="0"/>
                <a:cs typeface="Arial" pitchFamily="34" charset="0"/>
              </a:rPr>
              <a:t>. Bơm màng vận hành bằng thủy lực </a:t>
            </a:r>
            <a:r>
              <a:rPr lang="vi-VN" sz="1600" b="1" dirty="0" smtClean="0">
                <a:cs typeface="Arial" pitchFamily="34" charset="0"/>
              </a:rPr>
              <a:t>(</a:t>
            </a:r>
            <a:r>
              <a:rPr lang="en-US" sz="1600" b="1" dirty="0" smtClean="0"/>
              <a:t>hydraulic operated diaphragm pump</a:t>
            </a:r>
            <a:r>
              <a:rPr lang="vi-VN" sz="1600" b="1" dirty="0" smtClean="0"/>
              <a:t>)</a:t>
            </a:r>
            <a:endParaRPr lang="en-US" sz="1600" dirty="0">
              <a:solidFill>
                <a:srgbClr val="0070C0"/>
              </a:solidFill>
            </a:endParaRPr>
          </a:p>
        </p:txBody>
      </p:sp>
      <p:pic>
        <p:nvPicPr>
          <p:cNvPr id="23562" name="Picture 10" descr="Model HM Pump"/>
          <p:cNvPicPr>
            <a:picLocks noChangeAspect="1" noChangeArrowheads="1"/>
          </p:cNvPicPr>
          <p:nvPr/>
        </p:nvPicPr>
        <p:blipFill>
          <a:blip r:embed="rId2" cstate="print"/>
          <a:srcRect/>
          <a:stretch>
            <a:fillRect/>
          </a:stretch>
        </p:blipFill>
        <p:spPr bwMode="auto">
          <a:xfrm>
            <a:off x="0" y="1666226"/>
            <a:ext cx="4410075" cy="3886201"/>
          </a:xfrm>
          <a:prstGeom prst="rect">
            <a:avLst/>
          </a:prstGeom>
          <a:noFill/>
        </p:spPr>
      </p:pic>
      <p:pic>
        <p:nvPicPr>
          <p:cNvPr id="34818" name="Picture 2" descr="http://www.hammer-alleviators.com/images/hydraulic-operated-double-diaphragm.gif"/>
          <p:cNvPicPr>
            <a:picLocks noChangeAspect="1" noChangeArrowheads="1" noCrop="1"/>
          </p:cNvPicPr>
          <p:nvPr/>
        </p:nvPicPr>
        <p:blipFill>
          <a:blip r:embed="rId3" cstate="print"/>
          <a:srcRect/>
          <a:stretch>
            <a:fillRect/>
          </a:stretch>
        </p:blipFill>
        <p:spPr bwMode="auto">
          <a:xfrm>
            <a:off x="4800600" y="1666226"/>
            <a:ext cx="4343400" cy="4429774"/>
          </a:xfrm>
          <a:prstGeom prst="rect">
            <a:avLst/>
          </a:prstGeom>
          <a:noFill/>
        </p:spPr>
      </p:pic>
      <p:sp>
        <p:nvSpPr>
          <p:cNvPr id="8" name="Rectangle 7"/>
          <p:cNvSpPr/>
          <p:nvPr/>
        </p:nvSpPr>
        <p:spPr>
          <a:xfrm>
            <a:off x="1385715" y="6012870"/>
            <a:ext cx="6386685" cy="830997"/>
          </a:xfrm>
          <a:prstGeom prst="rect">
            <a:avLst/>
          </a:prstGeom>
        </p:spPr>
        <p:txBody>
          <a:bodyPr wrap="none">
            <a:spAutoFit/>
          </a:bodyPr>
          <a:lstStyle/>
          <a:p>
            <a:pPr algn="ctr"/>
            <a:r>
              <a:rPr lang="vi-VN" sz="2400" b="1" dirty="0" smtClean="0">
                <a:solidFill>
                  <a:srgbClr val="FF6600"/>
                </a:solidFill>
              </a:rPr>
              <a:t>Bơm màng kép vận hành thủy lực</a:t>
            </a:r>
          </a:p>
          <a:p>
            <a:r>
              <a:rPr lang="vi-VN" sz="2400" dirty="0" smtClean="0">
                <a:solidFill>
                  <a:srgbClr val="FF6600"/>
                </a:solidFill>
                <a:latin typeface="Arial" pitchFamily="34" charset="0"/>
                <a:cs typeface="Arial" pitchFamily="34" charset="0"/>
              </a:rPr>
              <a:t>(H</a:t>
            </a:r>
            <a:r>
              <a:rPr lang="en-US" sz="2400" dirty="0" err="1" smtClean="0">
                <a:solidFill>
                  <a:srgbClr val="FF6600"/>
                </a:solidFill>
                <a:latin typeface="Arial" pitchFamily="34" charset="0"/>
                <a:cs typeface="Arial" pitchFamily="34" charset="0"/>
              </a:rPr>
              <a:t>ydraulic</a:t>
            </a:r>
            <a:r>
              <a:rPr lang="en-US" sz="2400" dirty="0" smtClean="0">
                <a:solidFill>
                  <a:srgbClr val="FF6600"/>
                </a:solidFill>
                <a:latin typeface="Arial" pitchFamily="34" charset="0"/>
                <a:cs typeface="Arial" pitchFamily="34" charset="0"/>
              </a:rPr>
              <a:t> operated </a:t>
            </a:r>
            <a:r>
              <a:rPr lang="vi-VN" sz="2400" dirty="0" smtClean="0">
                <a:solidFill>
                  <a:srgbClr val="FF6600"/>
                </a:solidFill>
                <a:latin typeface="Arial" pitchFamily="34" charset="0"/>
                <a:cs typeface="Arial" pitchFamily="34" charset="0"/>
              </a:rPr>
              <a:t>double </a:t>
            </a:r>
            <a:r>
              <a:rPr lang="en-US" sz="2400" dirty="0" smtClean="0">
                <a:solidFill>
                  <a:srgbClr val="FF6600"/>
                </a:solidFill>
                <a:latin typeface="Arial" pitchFamily="34" charset="0"/>
                <a:cs typeface="Arial" pitchFamily="34" charset="0"/>
              </a:rPr>
              <a:t>diaphragm pump</a:t>
            </a:r>
            <a:r>
              <a:rPr lang="vi-VN" sz="2400" dirty="0" smtClean="0">
                <a:solidFill>
                  <a:srgbClr val="FF6600"/>
                </a:solidFill>
                <a:latin typeface="Arial" pitchFamily="34" charset="0"/>
                <a:cs typeface="Arial" pitchFamily="34" charset="0"/>
              </a:rPr>
              <a:t>)</a:t>
            </a:r>
            <a:endParaRPr lang="en-US" sz="2400" u="sng" dirty="0">
              <a:solidFill>
                <a:srgbClr val="FF6600"/>
              </a:solidFill>
              <a:latin typeface="Arial" pitchFamily="34" charset="0"/>
              <a:cs typeface="Arial" pitchFamily="34" charset="0"/>
            </a:endParaRPr>
          </a:p>
        </p:txBody>
      </p:sp>
      <p:sp>
        <p:nvSpPr>
          <p:cNvPr id="9" name="Rectangle 8"/>
          <p:cNvSpPr/>
          <p:nvPr/>
        </p:nvSpPr>
        <p:spPr>
          <a:xfrm>
            <a:off x="1" y="413658"/>
            <a:ext cx="3138486" cy="461665"/>
          </a:xfrm>
          <a:prstGeom prst="rect">
            <a:avLst/>
          </a:prstGeom>
        </p:spPr>
        <p:txBody>
          <a:bodyPr wrap="square">
            <a:spAutoFit/>
          </a:bodyPr>
          <a:lstStyle/>
          <a:p>
            <a:r>
              <a:rPr lang="en-US" sz="2400" b="1" dirty="0" smtClean="0">
                <a:solidFill>
                  <a:srgbClr val="FF3399"/>
                </a:solidFill>
                <a:latin typeface="Arial" pitchFamily="34" charset="0"/>
                <a:cs typeface="Arial" pitchFamily="34" charset="0"/>
              </a:rPr>
              <a:t>A. </a:t>
            </a:r>
            <a:r>
              <a:rPr lang="vi-VN" sz="2400" b="1" dirty="0" smtClean="0">
                <a:solidFill>
                  <a:srgbClr val="FF3399"/>
                </a:solidFill>
                <a:latin typeface="Arial" pitchFamily="34" charset="0"/>
                <a:cs typeface="Arial" pitchFamily="34" charset="0"/>
              </a:rPr>
              <a:t>Bơm pittông</a:t>
            </a:r>
            <a:endParaRPr lang="en-US" sz="2400" b="1" dirty="0" smtClean="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slow"/>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609600"/>
            <a:ext cx="9144000" cy="5632311"/>
          </a:xfrm>
          <a:prstGeom prst="rect">
            <a:avLst/>
          </a:prstGeom>
        </p:spPr>
        <p:txBody>
          <a:bodyPr wrap="square">
            <a:spAutoFit/>
          </a:bodyPr>
          <a:lstStyle/>
          <a:p>
            <a:pPr algn="just"/>
            <a:r>
              <a:rPr lang="en-US" sz="2400" b="1" dirty="0" smtClean="0">
                <a:solidFill>
                  <a:srgbClr val="FF3399"/>
                </a:solidFill>
                <a:latin typeface="Arial" pitchFamily="34" charset="0"/>
                <a:cs typeface="Arial" pitchFamily="34" charset="0"/>
              </a:rPr>
              <a:t>B. </a:t>
            </a:r>
            <a:r>
              <a:rPr lang="en-US" sz="2400" b="1" dirty="0" err="1" smtClean="0">
                <a:solidFill>
                  <a:srgbClr val="FF3399"/>
                </a:solidFill>
                <a:latin typeface="Arial" pitchFamily="34" charset="0"/>
                <a:cs typeface="Arial" pitchFamily="34" charset="0"/>
              </a:rPr>
              <a:t>Bơm</a:t>
            </a:r>
            <a:r>
              <a:rPr lang="en-US" sz="2400" b="1" dirty="0" smtClean="0">
                <a:solidFill>
                  <a:srgbClr val="FF3399"/>
                </a:solidFill>
                <a:latin typeface="Arial" pitchFamily="34" charset="0"/>
                <a:cs typeface="Arial" pitchFamily="34" charset="0"/>
              </a:rPr>
              <a:t> rotor: </a:t>
            </a:r>
            <a:r>
              <a:rPr lang="vi-VN" sz="2400" dirty="0" smtClean="0"/>
              <a:t>có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vi-VN" sz="2400" dirty="0" smtClean="0"/>
              <a:t>quay tròn, như bơm  răng  khía (bơm bánh răng), bơm cánh trượ</a:t>
            </a:r>
            <a:r>
              <a:rPr lang="en-US" sz="2400" dirty="0" smtClean="0"/>
              <a:t>t</a:t>
            </a:r>
            <a:r>
              <a:rPr lang="vi-VN" sz="2400" dirty="0" smtClean="0"/>
              <a:t>, bơm trục vít, vv… Loại này làm việc tuân theo nguyên tắc hút và đẩy chất lỏng nhờ sự thay đổi thể tích thông qua các bộ phận cánh trượ</a:t>
            </a:r>
            <a:r>
              <a:rPr lang="en-US" sz="2400" dirty="0" smtClean="0"/>
              <a:t>t</a:t>
            </a:r>
            <a:r>
              <a:rPr lang="vi-VN" sz="2400" dirty="0" smtClean="0"/>
              <a:t>,  răng khía, vv… </a:t>
            </a:r>
            <a:endParaRPr lang="en-US" sz="2400" dirty="0" smtClean="0"/>
          </a:p>
          <a:p>
            <a:pPr algn="just"/>
            <a:r>
              <a:rPr lang="en-US" sz="2400" b="1" dirty="0" smtClean="0">
                <a:solidFill>
                  <a:srgbClr val="009900"/>
                </a:solidFill>
                <a:latin typeface="Arial" pitchFamily="34" charset="0"/>
                <a:cs typeface="Arial" pitchFamily="34" charset="0"/>
              </a:rPr>
              <a:t>a. </a:t>
            </a:r>
            <a:r>
              <a:rPr lang="vi-VN" sz="2400" b="1" dirty="0" smtClean="0">
                <a:solidFill>
                  <a:srgbClr val="009900"/>
                </a:solidFill>
              </a:rPr>
              <a:t>Bơm bánh răng: </a:t>
            </a:r>
            <a:r>
              <a:rPr lang="vi-VN" sz="2400" dirty="0" smtClean="0"/>
              <a:t>hay bơm nhông, rẻ tiền, bền, cấu tạo đơn giản. Nhưng hiệu suất thấp, lưu lượng cố định, không thay đổi được, áp lực làm việc thấp (dưới 200 Bar).</a:t>
            </a:r>
          </a:p>
          <a:p>
            <a:pPr algn="just"/>
            <a:r>
              <a:rPr lang="vi-VN" sz="2400" b="1" dirty="0" smtClean="0">
                <a:solidFill>
                  <a:srgbClr val="FF3399"/>
                </a:solidFill>
              </a:rPr>
              <a:t>Đặc điểm: </a:t>
            </a:r>
          </a:p>
          <a:p>
            <a:pPr>
              <a:buFont typeface="Wingdings" pitchFamily="2" charset="2"/>
              <a:buChar char="q"/>
            </a:pPr>
            <a:r>
              <a:rPr lang="vi-VN" sz="2400" dirty="0" smtClean="0"/>
              <a:t>Kết cấu đơn giản, dễ chế tạo;</a:t>
            </a:r>
          </a:p>
          <a:p>
            <a:pPr>
              <a:buFont typeface="Wingdings" pitchFamily="2" charset="2"/>
              <a:buChar char="q"/>
            </a:pPr>
            <a:r>
              <a:rPr lang="vi-VN" sz="2400" dirty="0" smtClean="0"/>
              <a:t>Độ tin cậy cao, kích thước nhỏ gọn;</a:t>
            </a:r>
          </a:p>
          <a:p>
            <a:pPr>
              <a:buFont typeface="Wingdings" pitchFamily="2" charset="2"/>
              <a:buChar char="q"/>
            </a:pPr>
            <a:r>
              <a:rPr lang="vi-VN" sz="2400" dirty="0" smtClean="0"/>
              <a:t>Số vòng quay và công suất trên một đơn vị trọng lượng lớn;</a:t>
            </a:r>
          </a:p>
          <a:p>
            <a:pPr>
              <a:buFont typeface="Wingdings" pitchFamily="2" charset="2"/>
              <a:buChar char="q"/>
            </a:pPr>
            <a:r>
              <a:rPr lang="vi-VN" sz="2400" dirty="0" smtClean="0"/>
              <a:t>Có khả năng chịu quá tải trong một thời gian ngắn.</a:t>
            </a:r>
          </a:p>
          <a:p>
            <a:pPr algn="just"/>
            <a:r>
              <a:rPr lang="vi-VN" sz="2400" b="1" dirty="0" smtClean="0">
                <a:solidFill>
                  <a:srgbClr val="FF3399"/>
                </a:solidFill>
              </a:rPr>
              <a:t>Phân loại: </a:t>
            </a:r>
            <a:r>
              <a:rPr lang="vi-VN" sz="2400" dirty="0" smtClean="0"/>
              <a:t>bơm bánh răng ăn khớp ngoài và ăn khớp trong. Khi cần tăng lưu lượng người ta dùng bơm bánh răng có nhiều bánh răng ăn khớp.</a:t>
            </a: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909935"/>
            <a:ext cx="8175636"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a1.</a:t>
            </a:r>
            <a:r>
              <a:rPr lang="vi-VN" sz="2400" b="1" dirty="0" smtClean="0">
                <a:solidFill>
                  <a:srgbClr val="009900"/>
                </a:solidFill>
              </a:rPr>
              <a:t>Bơm bánh răng ăn khớp trong (internal gear pump)</a:t>
            </a:r>
            <a:endParaRPr lang="en-US" sz="2400" dirty="0">
              <a:solidFill>
                <a:srgbClr val="009900"/>
              </a:solidFill>
            </a:endParaRPr>
          </a:p>
        </p:txBody>
      </p:sp>
      <p:pic>
        <p:nvPicPr>
          <p:cNvPr id="23554" name="Picture 2" descr="http://www.pumpschool.com/images/IntPumpLarge.gif"/>
          <p:cNvPicPr>
            <a:picLocks noChangeAspect="1" noChangeArrowheads="1" noCrop="1"/>
          </p:cNvPicPr>
          <p:nvPr/>
        </p:nvPicPr>
        <p:blipFill>
          <a:blip r:embed="rId2" cstate="print"/>
          <a:srcRect/>
          <a:stretch>
            <a:fillRect/>
          </a:stretch>
        </p:blipFill>
        <p:spPr bwMode="auto">
          <a:xfrm>
            <a:off x="0" y="1372246"/>
            <a:ext cx="4343400" cy="3275954"/>
          </a:xfrm>
          <a:prstGeom prst="rect">
            <a:avLst/>
          </a:prstGeom>
          <a:noFill/>
        </p:spPr>
      </p:pic>
      <p:pic>
        <p:nvPicPr>
          <p:cNvPr id="23556" name="Picture 4" descr="http://bomnuoccongnghiep.net/wp-content/uploads/2012/06/banh-rang-trong-khop.jpg"/>
          <p:cNvPicPr>
            <a:picLocks noChangeAspect="1" noChangeArrowheads="1"/>
          </p:cNvPicPr>
          <p:nvPr/>
        </p:nvPicPr>
        <p:blipFill>
          <a:blip r:embed="rId3" cstate="print"/>
          <a:srcRect/>
          <a:stretch>
            <a:fillRect/>
          </a:stretch>
        </p:blipFill>
        <p:spPr bwMode="auto">
          <a:xfrm>
            <a:off x="4392011" y="1448446"/>
            <a:ext cx="4694839" cy="3275954"/>
          </a:xfrm>
          <a:prstGeom prst="rect">
            <a:avLst/>
          </a:prstGeom>
          <a:noFill/>
        </p:spPr>
      </p:pic>
      <p:sp>
        <p:nvSpPr>
          <p:cNvPr id="7" name="Rectangle 6"/>
          <p:cNvSpPr/>
          <p:nvPr/>
        </p:nvSpPr>
        <p:spPr>
          <a:xfrm>
            <a:off x="0" y="4724400"/>
            <a:ext cx="9144000" cy="1938992"/>
          </a:xfrm>
          <a:prstGeom prst="rect">
            <a:avLst/>
          </a:prstGeom>
        </p:spPr>
        <p:txBody>
          <a:bodyPr wrap="square">
            <a:spAutoFit/>
          </a:bodyPr>
          <a:lstStyle/>
          <a:p>
            <a:pPr algn="just"/>
            <a:r>
              <a:rPr lang="vi-VN" sz="2000" b="1" dirty="0" smtClean="0"/>
              <a:t>Nguyên lý hoạt động: </a:t>
            </a:r>
            <a:r>
              <a:rPr lang="vi-VN" sz="2000" dirty="0" smtClean="0"/>
              <a:t>bánh chủ động và bánh bị động luôn đặt lệch tâm. Khi bánh chủ động quay kéo theo bánh bị động quay cùng chiều trong Stato. Chất lỏng ở trong các rãnh răng theo chiều quay của các bánh răng vận chuyển từ khoang hút đến khoang đẩy vòng theo vỏ bơm. Khoang hút và khoang đẩy được ngăn cách với nhau bởi lưới chắn.</a:t>
            </a:r>
          </a:p>
          <a:p>
            <a:pPr algn="just"/>
            <a:r>
              <a:rPr lang="vi-VN" sz="2000" b="1" dirty="0" smtClean="0"/>
              <a:t>Ứng dụng: </a:t>
            </a:r>
            <a:r>
              <a:rPr lang="vi-VN" sz="2000" dirty="0" smtClean="0"/>
              <a:t>trong những trường hợp yêu cầu độ cứng vững cao, độ ồn nhỏ.</a:t>
            </a:r>
            <a:endParaRPr lang="en-US" sz="2000" dirty="0"/>
          </a:p>
        </p:txBody>
      </p:sp>
      <p:sp>
        <p:nvSpPr>
          <p:cNvPr id="3" name="Rectangle 2"/>
          <p:cNvSpPr/>
          <p:nvPr/>
        </p:nvSpPr>
        <p:spPr>
          <a:xfrm>
            <a:off x="0" y="533400"/>
            <a:ext cx="5118709"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r>
              <a:rPr lang="en-US" sz="2400" b="1" dirty="0" smtClean="0">
                <a:latin typeface="Arial" pitchFamily="34" charset="0"/>
                <a:cs typeface="Arial" pitchFamily="34" charset="0"/>
              </a:rPr>
              <a:t>(a)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bánh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răng</a:t>
            </a:r>
            <a:r>
              <a:rPr lang="en-US" sz="2400" b="1" dirty="0" smtClean="0">
                <a:latin typeface="Arial" pitchFamily="34" charset="0"/>
                <a:cs typeface="Arial" pitchFamily="34" charset="0"/>
              </a:rPr>
              <a:t> </a:t>
            </a:r>
            <a:endParaRPr lang="en-US" sz="2400" dirty="0"/>
          </a:p>
        </p:txBody>
      </p:sp>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946590"/>
            <a:ext cx="8175636"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a1.</a:t>
            </a:r>
            <a:r>
              <a:rPr lang="vi-VN" sz="2400" b="1" dirty="0" smtClean="0">
                <a:solidFill>
                  <a:srgbClr val="009900"/>
                </a:solidFill>
              </a:rPr>
              <a:t>Bơm bánh răng ăn khớp trong (internal gear pump)</a:t>
            </a:r>
            <a:endParaRPr lang="en-US" sz="2400" dirty="0">
              <a:solidFill>
                <a:srgbClr val="009900"/>
              </a:solidFill>
            </a:endParaRPr>
          </a:p>
        </p:txBody>
      </p:sp>
      <p:pic>
        <p:nvPicPr>
          <p:cNvPr id="39942" name="Picture 6" descr="[bom+banh+rang+an+khop+trong.jpg]"/>
          <p:cNvPicPr>
            <a:picLocks noChangeAspect="1" noChangeArrowheads="1"/>
          </p:cNvPicPr>
          <p:nvPr/>
        </p:nvPicPr>
        <p:blipFill>
          <a:blip r:embed="rId2" cstate="print"/>
          <a:srcRect/>
          <a:stretch>
            <a:fillRect/>
          </a:stretch>
        </p:blipFill>
        <p:spPr bwMode="auto">
          <a:xfrm>
            <a:off x="74766" y="1350646"/>
            <a:ext cx="8993034" cy="2383154"/>
          </a:xfrm>
          <a:prstGeom prst="rect">
            <a:avLst/>
          </a:prstGeom>
          <a:noFill/>
        </p:spPr>
      </p:pic>
      <p:grpSp>
        <p:nvGrpSpPr>
          <p:cNvPr id="14" name="Group 13"/>
          <p:cNvGrpSpPr/>
          <p:nvPr/>
        </p:nvGrpSpPr>
        <p:grpSpPr>
          <a:xfrm>
            <a:off x="23446" y="4012710"/>
            <a:ext cx="9044354" cy="2616690"/>
            <a:chOff x="23446" y="3707910"/>
            <a:chExt cx="9044354" cy="2616690"/>
          </a:xfrm>
        </p:grpSpPr>
        <p:pic>
          <p:nvPicPr>
            <p:cNvPr id="39940" name="Picture 4"/>
            <p:cNvPicPr>
              <a:picLocks noChangeAspect="1" noChangeArrowheads="1"/>
            </p:cNvPicPr>
            <p:nvPr/>
          </p:nvPicPr>
          <p:blipFill>
            <a:blip r:embed="rId3" cstate="print"/>
            <a:srcRect/>
            <a:stretch>
              <a:fillRect/>
            </a:stretch>
          </p:blipFill>
          <p:spPr bwMode="auto">
            <a:xfrm>
              <a:off x="23446" y="3707910"/>
              <a:ext cx="9044354" cy="2616690"/>
            </a:xfrm>
            <a:prstGeom prst="rect">
              <a:avLst/>
            </a:prstGeom>
            <a:noFill/>
            <a:ln w="9525">
              <a:noFill/>
              <a:miter lim="800000"/>
              <a:headEnd/>
              <a:tailEnd/>
            </a:ln>
          </p:spPr>
        </p:pic>
        <p:sp>
          <p:nvSpPr>
            <p:cNvPr id="13" name="Rectangle 12"/>
            <p:cNvSpPr/>
            <p:nvPr/>
          </p:nvSpPr>
          <p:spPr>
            <a:xfrm>
              <a:off x="401780" y="4287980"/>
              <a:ext cx="16002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2000" dirty="0" smtClean="0">
                  <a:solidFill>
                    <a:schemeClr val="tx1"/>
                  </a:solidFill>
                  <a:latin typeface="+mj-lt"/>
                </a:rPr>
                <a:t>Ít gây va đập</a:t>
              </a:r>
              <a:endParaRPr lang="en-US" sz="2000" dirty="0">
                <a:solidFill>
                  <a:schemeClr val="tx1"/>
                </a:solidFill>
                <a:latin typeface="+mj-lt"/>
              </a:endParaRPr>
            </a:p>
          </p:txBody>
        </p:sp>
      </p:grpSp>
      <p:sp>
        <p:nvSpPr>
          <p:cNvPr id="9" name="Rectangle 8"/>
          <p:cNvSpPr/>
          <p:nvPr/>
        </p:nvSpPr>
        <p:spPr>
          <a:xfrm>
            <a:off x="0" y="533400"/>
            <a:ext cx="5118709"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r>
              <a:rPr lang="en-US" sz="2400" b="1" dirty="0" smtClean="0">
                <a:latin typeface="Arial" pitchFamily="34" charset="0"/>
                <a:cs typeface="Arial" pitchFamily="34" charset="0"/>
              </a:rPr>
              <a:t>(a)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bánh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răng</a:t>
            </a:r>
            <a:r>
              <a:rPr lang="en-US" sz="2400" b="1" dirty="0" smtClean="0">
                <a:latin typeface="Arial" pitchFamily="34" charset="0"/>
                <a:cs typeface="Arial" pitchFamily="34" charset="0"/>
              </a:rPr>
              <a:t> </a:t>
            </a:r>
            <a:endParaRPr lang="en-US" sz="2400" dirty="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762000"/>
            <a:ext cx="8292655"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a2. </a:t>
            </a:r>
            <a:r>
              <a:rPr lang="vi-VN" sz="2400" b="1" dirty="0" smtClean="0">
                <a:solidFill>
                  <a:srgbClr val="009900"/>
                </a:solidFill>
              </a:rPr>
              <a:t>Bơm bánh răng ăn khớp ngoài (external gear pump)</a:t>
            </a:r>
            <a:endParaRPr lang="en-US" sz="2400" dirty="0">
              <a:solidFill>
                <a:srgbClr val="009900"/>
              </a:solidFill>
            </a:endParaRPr>
          </a:p>
        </p:txBody>
      </p:sp>
      <p:pic>
        <p:nvPicPr>
          <p:cNvPr id="23554" name="Picture 2" descr="gear pump"/>
          <p:cNvPicPr>
            <a:picLocks noChangeAspect="1" noChangeArrowheads="1"/>
          </p:cNvPicPr>
          <p:nvPr/>
        </p:nvPicPr>
        <p:blipFill>
          <a:blip r:embed="rId2" cstate="print"/>
          <a:srcRect t="3704"/>
          <a:stretch>
            <a:fillRect/>
          </a:stretch>
        </p:blipFill>
        <p:spPr bwMode="auto">
          <a:xfrm>
            <a:off x="4648200" y="1219199"/>
            <a:ext cx="4495800" cy="3487261"/>
          </a:xfrm>
          <a:prstGeom prst="rect">
            <a:avLst/>
          </a:prstGeom>
          <a:noFill/>
        </p:spPr>
      </p:pic>
      <p:pic>
        <p:nvPicPr>
          <p:cNvPr id="37890" name="Picture 2" descr="http://www.pumpschool.com/images/ExtGearLarge.gif"/>
          <p:cNvPicPr>
            <a:picLocks noChangeAspect="1" noChangeArrowheads="1" noCrop="1"/>
          </p:cNvPicPr>
          <p:nvPr/>
        </p:nvPicPr>
        <p:blipFill>
          <a:blip r:embed="rId3" cstate="print"/>
          <a:srcRect/>
          <a:stretch>
            <a:fillRect/>
          </a:stretch>
        </p:blipFill>
        <p:spPr bwMode="auto">
          <a:xfrm>
            <a:off x="0" y="1219200"/>
            <a:ext cx="4655962" cy="3505200"/>
          </a:xfrm>
          <a:prstGeom prst="rect">
            <a:avLst/>
          </a:prstGeom>
          <a:noFill/>
        </p:spPr>
      </p:pic>
      <p:sp>
        <p:nvSpPr>
          <p:cNvPr id="6" name="Rectangle 5"/>
          <p:cNvSpPr/>
          <p:nvPr/>
        </p:nvSpPr>
        <p:spPr>
          <a:xfrm>
            <a:off x="0" y="4648200"/>
            <a:ext cx="9144000" cy="2246769"/>
          </a:xfrm>
          <a:prstGeom prst="rect">
            <a:avLst/>
          </a:prstGeom>
        </p:spPr>
        <p:txBody>
          <a:bodyPr wrap="square">
            <a:spAutoFit/>
          </a:bodyPr>
          <a:lstStyle/>
          <a:p>
            <a:pPr algn="just"/>
            <a:r>
              <a:rPr lang="vi-VN" sz="2000" b="1" dirty="0" smtClean="0"/>
              <a:t>Nguyên lý hoạt động: </a:t>
            </a:r>
            <a:r>
              <a:rPr lang="vi-VN" sz="2000" dirty="0" smtClean="0"/>
              <a:t>bánh răng chủ động được nối với trục của bơm quay và kéo theo bánh răng bị động quay. Chất lỏng ở trong các rãnh răng theo chiều quay của các bánh răng vận chuyển từ khoang hút đến khoang đẩy vòng theo vỏ bơm. Khoang hút và khoang đẩy được ngăn cách với nhau bởi những mặt tiếp xúc của các bánh răng ăn khớp và được xem là kín. Khi một cặp bánh răng vào khớp ở khoang đẩy, chất lỏng được đưa vào khoang đẩy bị chèn ép và dồn vào đường ống đẩy. Đó là quá trình đẩy.</a:t>
            </a:r>
            <a:endParaRPr lang="vi-VN" sz="2000" dirty="0"/>
          </a:p>
        </p:txBody>
      </p:sp>
      <p:sp>
        <p:nvSpPr>
          <p:cNvPr id="8" name="Rectangle 7"/>
          <p:cNvSpPr/>
          <p:nvPr/>
        </p:nvSpPr>
        <p:spPr>
          <a:xfrm>
            <a:off x="0" y="452735"/>
            <a:ext cx="5118709"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r>
              <a:rPr lang="en-US" sz="2400" b="1" dirty="0" smtClean="0">
                <a:latin typeface="Arial" pitchFamily="34" charset="0"/>
                <a:cs typeface="Arial" pitchFamily="34" charset="0"/>
              </a:rPr>
              <a:t>(a)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bánh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răng</a:t>
            </a:r>
            <a:r>
              <a:rPr lang="en-US" sz="2400" b="1" dirty="0" smtClean="0">
                <a:latin typeface="Arial" pitchFamily="34" charset="0"/>
                <a:cs typeface="Arial" pitchFamily="34" charset="0"/>
              </a:rPr>
              <a:t> </a:t>
            </a:r>
            <a:endParaRPr lang="en-US" sz="2400" dirty="0"/>
          </a:p>
        </p:txBody>
      </p:sp>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990600"/>
            <a:ext cx="8292655"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a2. </a:t>
            </a:r>
            <a:r>
              <a:rPr lang="vi-VN" sz="2400" b="1" dirty="0" smtClean="0">
                <a:solidFill>
                  <a:srgbClr val="009900"/>
                </a:solidFill>
              </a:rPr>
              <a:t>Bơm bánh răng ăn khớp ngoài (external gear pump)</a:t>
            </a:r>
            <a:endParaRPr lang="en-US" sz="2400" dirty="0">
              <a:solidFill>
                <a:srgbClr val="009900"/>
              </a:solidFill>
            </a:endParaRPr>
          </a:p>
        </p:txBody>
      </p:sp>
      <p:pic>
        <p:nvPicPr>
          <p:cNvPr id="38914" name="Picture 2"/>
          <p:cNvPicPr>
            <a:picLocks noChangeAspect="1" noChangeArrowheads="1"/>
          </p:cNvPicPr>
          <p:nvPr/>
        </p:nvPicPr>
        <p:blipFill>
          <a:blip r:embed="rId2" cstate="print"/>
          <a:srcRect/>
          <a:stretch>
            <a:fillRect/>
          </a:stretch>
        </p:blipFill>
        <p:spPr bwMode="auto">
          <a:xfrm>
            <a:off x="14748" y="1680865"/>
            <a:ext cx="9053052" cy="4419600"/>
          </a:xfrm>
          <a:prstGeom prst="rect">
            <a:avLst/>
          </a:prstGeom>
          <a:noFill/>
          <a:ln w="9525">
            <a:noFill/>
            <a:miter lim="800000"/>
            <a:headEnd/>
            <a:tailEnd/>
          </a:ln>
        </p:spPr>
      </p:pic>
      <p:sp>
        <p:nvSpPr>
          <p:cNvPr id="6" name="Rectangle 5"/>
          <p:cNvSpPr/>
          <p:nvPr/>
        </p:nvSpPr>
        <p:spPr>
          <a:xfrm>
            <a:off x="0" y="533400"/>
            <a:ext cx="5118709"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r>
              <a:rPr lang="en-US" sz="2400" b="1" dirty="0" smtClean="0">
                <a:latin typeface="Arial" pitchFamily="34" charset="0"/>
                <a:cs typeface="Arial" pitchFamily="34" charset="0"/>
              </a:rPr>
              <a:t>(a)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bánh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răng</a:t>
            </a:r>
            <a:r>
              <a:rPr lang="en-US" sz="2400" b="1" dirty="0" smtClean="0">
                <a:latin typeface="Arial" pitchFamily="34" charset="0"/>
                <a:cs typeface="Arial" pitchFamily="34" charset="0"/>
              </a:rPr>
              <a:t> </a:t>
            </a:r>
            <a:endParaRPr lang="en-US" sz="2400" dirty="0"/>
          </a:p>
        </p:txBody>
      </p:sp>
      <p:sp>
        <p:nvSpPr>
          <p:cNvPr id="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29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cstate="print"/>
          <a:srcRect/>
          <a:stretch>
            <a:fillRect/>
          </a:stretch>
        </p:blipFill>
        <p:spPr bwMode="auto">
          <a:xfrm>
            <a:off x="4334436" y="2438400"/>
            <a:ext cx="4809565" cy="2209800"/>
          </a:xfrm>
          <a:prstGeom prst="rect">
            <a:avLst/>
          </a:prstGeom>
          <a:noFill/>
          <a:ln w="9525">
            <a:noFill/>
            <a:miter lim="800000"/>
            <a:headEnd/>
            <a:tailEnd/>
          </a:ln>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6.1 Khái niệm và phân loại </a:t>
            </a:r>
            <a:r>
              <a:rPr lang="en-US" sz="3200" b="1" dirty="0" err="1" smtClean="0">
                <a:solidFill>
                  <a:srgbClr val="0000FF"/>
                </a:solidFill>
                <a:latin typeface="Arial" pitchFamily="34" charset="0"/>
                <a:cs typeface="Arial" pitchFamily="34" charset="0"/>
              </a:rPr>
              <a:t>bơm</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33400"/>
            <a:ext cx="9144000" cy="2308324"/>
          </a:xfrm>
          <a:prstGeom prst="rect">
            <a:avLst/>
          </a:prstGeom>
        </p:spPr>
        <p:txBody>
          <a:bodyPr wrap="square">
            <a:spAutoFit/>
          </a:bodyPr>
          <a:lstStyle/>
          <a:p>
            <a:pPr algn="just">
              <a:spcBef>
                <a:spcPct val="50000"/>
              </a:spcBef>
              <a:buClr>
                <a:schemeClr val="bg2"/>
              </a:buClr>
              <a:buSzPct val="90000"/>
            </a:pPr>
            <a:r>
              <a:rPr lang="vi-VN" sz="2400" b="1" dirty="0" smtClean="0">
                <a:solidFill>
                  <a:srgbClr val="FF3399"/>
                </a:solidFill>
                <a:latin typeface="Arial" pitchFamily="34" charset="0"/>
                <a:cs typeface="Arial" pitchFamily="34" charset="0"/>
              </a:rPr>
              <a:t>Vận chuyển chất lỏng</a:t>
            </a:r>
            <a:r>
              <a:rPr lang="vi-VN" sz="2400" dirty="0" smtClean="0">
                <a:latin typeface="Arial" pitchFamily="34" charset="0"/>
                <a:cs typeface="Arial" pitchFamily="34" charset="0"/>
              </a:rPr>
              <a:t>:</a:t>
            </a:r>
            <a:r>
              <a:rPr lang="vi-VN" sz="2400" dirty="0" smtClean="0">
                <a:solidFill>
                  <a:srgbClr val="0000FF"/>
                </a:solidFill>
                <a:latin typeface="Arial" pitchFamily="34" charset="0"/>
                <a:cs typeface="Arial" pitchFamily="34" charset="0"/>
              </a:rPr>
              <a:t> </a:t>
            </a:r>
            <a:r>
              <a:rPr lang="vi-VN" sz="2400" dirty="0" smtClean="0">
                <a:latin typeface="Arial" pitchFamily="34" charset="0"/>
                <a:cs typeface="Arial" pitchFamily="34" charset="0"/>
              </a:rPr>
              <a:t>quá trình cung cấp năng lượng cho chất lỏng để: thắng trở lực trong đường ống, nâng chất lỏng lên cao, tạo lưu lượng dòng chảy trong thiết bị công nghệ,...</a:t>
            </a:r>
          </a:p>
          <a:p>
            <a:pPr>
              <a:buClr>
                <a:schemeClr val="bg2"/>
              </a:buClr>
              <a:buSzPct val="90000"/>
            </a:pPr>
            <a:r>
              <a:rPr lang="vi-VN" sz="2400" b="1" dirty="0" smtClean="0">
                <a:solidFill>
                  <a:srgbClr val="FF3399"/>
                </a:solidFill>
                <a:latin typeface="Arial" pitchFamily="34" charset="0"/>
                <a:cs typeface="Arial" pitchFamily="34" charset="0"/>
              </a:rPr>
              <a:t>Bơm</a:t>
            </a:r>
            <a:r>
              <a:rPr lang="vi-VN" sz="2400" dirty="0" smtClean="0">
                <a:latin typeface="Arial" pitchFamily="34" charset="0"/>
                <a:cs typeface="Arial" pitchFamily="34" charset="0"/>
              </a:rPr>
              <a:t>: thiết bị truyền năng lượng cho chất lỏng.</a:t>
            </a:r>
          </a:p>
          <a:p>
            <a:pPr>
              <a:buClr>
                <a:schemeClr val="bg2"/>
              </a:buClr>
              <a:buSzPct val="90000"/>
            </a:pPr>
            <a:r>
              <a:rPr lang="vi-VN" sz="2400" b="1" dirty="0" smtClean="0">
                <a:solidFill>
                  <a:srgbClr val="FF3399"/>
                </a:solidFill>
                <a:latin typeface="Arial" pitchFamily="34" charset="0"/>
                <a:cs typeface="Arial" pitchFamily="34" charset="0"/>
              </a:rPr>
              <a:t>Phân loại</a:t>
            </a:r>
            <a:r>
              <a:rPr lang="vi-VN" sz="2400" dirty="0" smtClean="0">
                <a:latin typeface="Arial" pitchFamily="34" charset="0"/>
                <a:cs typeface="Arial" pitchFamily="34" charset="0"/>
              </a:rPr>
              <a:t>: dựa vào nguyên lý làm việc có 3 loại bơm chính</a:t>
            </a:r>
          </a:p>
          <a:p>
            <a:pPr>
              <a:buClr>
                <a:schemeClr val="bg2"/>
              </a:buClr>
              <a:buSzPct val="90000"/>
            </a:pPr>
            <a:endParaRPr lang="vi-VN" sz="2400" dirty="0" smtClean="0">
              <a:solidFill>
                <a:srgbClr val="0000FF"/>
              </a:solidFill>
              <a:latin typeface="Arial" pitchFamily="34" charset="0"/>
              <a:cs typeface="Arial" pitchFamily="34" charset="0"/>
            </a:endParaRPr>
          </a:p>
        </p:txBody>
      </p:sp>
      <p:pic>
        <p:nvPicPr>
          <p:cNvPr id="1027" name="Picture 3"/>
          <p:cNvPicPr>
            <a:picLocks noChangeAspect="1" noChangeArrowheads="1"/>
          </p:cNvPicPr>
          <p:nvPr/>
        </p:nvPicPr>
        <p:blipFill>
          <a:blip r:embed="rId3" cstate="print"/>
          <a:srcRect b="42558"/>
          <a:stretch>
            <a:fillRect/>
          </a:stretch>
        </p:blipFill>
        <p:spPr bwMode="auto">
          <a:xfrm>
            <a:off x="0" y="2389910"/>
            <a:ext cx="3048000" cy="1981201"/>
          </a:xfrm>
          <a:prstGeom prst="rect">
            <a:avLst/>
          </a:prstGeom>
          <a:noFill/>
          <a:ln w="9525">
            <a:noFill/>
            <a:miter lim="800000"/>
            <a:headEnd/>
            <a:tailEnd/>
          </a:ln>
        </p:spPr>
      </p:pic>
      <p:pic>
        <p:nvPicPr>
          <p:cNvPr id="1029" name="Picture 5"/>
          <p:cNvPicPr>
            <a:picLocks noChangeAspect="1" noChangeArrowheads="1"/>
          </p:cNvPicPr>
          <p:nvPr/>
        </p:nvPicPr>
        <p:blipFill>
          <a:blip r:embed="rId4" cstate="print"/>
          <a:srcRect b="6058"/>
          <a:stretch>
            <a:fillRect/>
          </a:stretch>
        </p:blipFill>
        <p:spPr bwMode="auto">
          <a:xfrm>
            <a:off x="838199" y="4349339"/>
            <a:ext cx="5257801" cy="2508661"/>
          </a:xfrm>
          <a:prstGeom prst="rect">
            <a:avLst/>
          </a:prstGeom>
          <a:noFill/>
          <a:ln w="9525">
            <a:noFill/>
            <a:miter lim="800000"/>
            <a:headEnd/>
            <a:tailEnd/>
          </a:ln>
        </p:spPr>
      </p:pic>
      <p:sp>
        <p:nvSpPr>
          <p:cNvPr id="9" name="Rectangle 8"/>
          <p:cNvSpPr/>
          <p:nvPr/>
        </p:nvSpPr>
        <p:spPr>
          <a:xfrm>
            <a:off x="2881745" y="3761510"/>
            <a:ext cx="1676400" cy="6996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latin typeface="Arial" pitchFamily="34" charset="0"/>
                <a:cs typeface="Arial" pitchFamily="34" charset="0"/>
              </a:rPr>
              <a:t>: bơm pittông</a:t>
            </a:r>
          </a:p>
          <a:p>
            <a:r>
              <a:rPr lang="vi-VN" sz="1600" b="1" dirty="0" smtClean="0">
                <a:solidFill>
                  <a:schemeClr val="tx1"/>
                </a:solidFill>
                <a:latin typeface="Arial" pitchFamily="34" charset="0"/>
                <a:cs typeface="Arial" pitchFamily="34" charset="0"/>
              </a:rPr>
              <a:t>: bơm rotor</a:t>
            </a:r>
          </a:p>
          <a:p>
            <a:endParaRPr lang="en-US" sz="1600" b="1" dirty="0">
              <a:solidFill>
                <a:schemeClr val="tx1"/>
              </a:solidFill>
              <a:latin typeface="Arial" pitchFamily="34" charset="0"/>
              <a:cs typeface="Arial" pitchFamily="34" charset="0"/>
            </a:endParaRPr>
          </a:p>
        </p:txBody>
      </p:sp>
      <p:sp>
        <p:nvSpPr>
          <p:cNvPr id="10" name="Rectangle 9"/>
          <p:cNvSpPr/>
          <p:nvPr/>
        </p:nvSpPr>
        <p:spPr>
          <a:xfrm>
            <a:off x="5029200" y="5846615"/>
            <a:ext cx="2971800" cy="983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latin typeface="Arial" pitchFamily="34" charset="0"/>
                <a:cs typeface="Arial" pitchFamily="34" charset="0"/>
              </a:rPr>
              <a:t>: bơm ly tâm</a:t>
            </a:r>
          </a:p>
          <a:p>
            <a:r>
              <a:rPr lang="vi-VN" sz="1600" b="1" dirty="0" smtClean="0">
                <a:solidFill>
                  <a:schemeClr val="tx1"/>
                </a:solidFill>
                <a:latin typeface="Arial" pitchFamily="34" charset="0"/>
                <a:cs typeface="Arial" pitchFamily="34" charset="0"/>
              </a:rPr>
              <a:t>: bơm hướng trục</a:t>
            </a:r>
          </a:p>
          <a:p>
            <a:r>
              <a:rPr lang="vi-VN" sz="1600" b="1" dirty="0" smtClean="0">
                <a:solidFill>
                  <a:schemeClr val="tx1"/>
                </a:solidFill>
                <a:latin typeface="Arial" pitchFamily="34" charset="0"/>
                <a:cs typeface="Arial" pitchFamily="34" charset="0"/>
              </a:rPr>
              <a:t>: bơm xoáy lốc (lực ma sát)</a:t>
            </a:r>
          </a:p>
          <a:p>
            <a:endParaRPr lang="en-US" sz="1600" b="1" dirty="0">
              <a:solidFill>
                <a:schemeClr val="tx1"/>
              </a:solidFill>
              <a:latin typeface="Arial" pitchFamily="34" charset="0"/>
              <a:cs typeface="Arial" pitchFamily="34" charset="0"/>
            </a:endParaRPr>
          </a:p>
        </p:txBody>
      </p:sp>
      <p:sp>
        <p:nvSpPr>
          <p:cNvPr id="11" name="Rectangle 10"/>
          <p:cNvSpPr/>
          <p:nvPr/>
        </p:nvSpPr>
        <p:spPr>
          <a:xfrm>
            <a:off x="5715000" y="3470566"/>
            <a:ext cx="1676400" cy="990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latin typeface="Arial" pitchFamily="34" charset="0"/>
                <a:cs typeface="Arial" pitchFamily="34" charset="0"/>
              </a:rPr>
              <a:t>Bơm ejector:</a:t>
            </a:r>
          </a:p>
          <a:p>
            <a:endParaRPr lang="vi-VN" sz="1600" b="1" dirty="0" smtClean="0">
              <a:solidFill>
                <a:schemeClr val="tx1"/>
              </a:solidFill>
              <a:latin typeface="Arial" pitchFamily="34" charset="0"/>
              <a:cs typeface="Arial" pitchFamily="34" charset="0"/>
            </a:endParaRPr>
          </a:p>
          <a:p>
            <a:r>
              <a:rPr lang="vi-VN" sz="1600" b="1" dirty="0" smtClean="0">
                <a:solidFill>
                  <a:schemeClr val="tx1"/>
                </a:solidFill>
                <a:latin typeface="Arial" pitchFamily="34" charset="0"/>
                <a:cs typeface="Arial" pitchFamily="34" charset="0"/>
              </a:rPr>
              <a:t>Thùng nén:</a:t>
            </a:r>
            <a:endParaRPr lang="en-US" sz="1600" b="1" dirty="0">
              <a:solidFill>
                <a:schemeClr val="tx1"/>
              </a:solidFill>
              <a:latin typeface="Arial" pitchFamily="34" charset="0"/>
              <a:cs typeface="Arial" pitchFamily="34" charset="0"/>
            </a:endParaRPr>
          </a:p>
        </p:txBody>
      </p:sp>
      <p:sp>
        <p:nvSpPr>
          <p:cNvPr id="12"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a:t>
            </a:fld>
            <a:r>
              <a:rPr lang="en-US" sz="1600" dirty="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5" name="Rectangle 4"/>
          <p:cNvSpPr/>
          <p:nvPr/>
        </p:nvSpPr>
        <p:spPr>
          <a:xfrm>
            <a:off x="0" y="685800"/>
            <a:ext cx="6629400" cy="461665"/>
          </a:xfrm>
          <a:prstGeom prst="rect">
            <a:avLst/>
          </a:prstGeom>
        </p:spPr>
        <p:txBody>
          <a:bodyPr wrap="square">
            <a:spAutoFit/>
          </a:bodyPr>
          <a:lstStyle/>
          <a:p>
            <a:r>
              <a:rPr lang="en-US" sz="2400" b="1" dirty="0" smtClean="0">
                <a:solidFill>
                  <a:srgbClr val="009900"/>
                </a:solidFill>
                <a:latin typeface="Arial" pitchFamily="34" charset="0"/>
                <a:cs typeface="Arial" pitchFamily="34" charset="0"/>
              </a:rPr>
              <a:t>(b) </a:t>
            </a:r>
            <a:r>
              <a:rPr lang="vi-VN" sz="2400" b="1" dirty="0" smtClean="0">
                <a:solidFill>
                  <a:srgbClr val="009900"/>
                </a:solidFill>
              </a:rPr>
              <a:t>Bơm </a:t>
            </a:r>
            <a:r>
              <a:rPr lang="en-US" sz="2400" b="1" dirty="0" err="1" smtClean="0">
                <a:solidFill>
                  <a:srgbClr val="009900"/>
                </a:solidFill>
                <a:latin typeface="Arial" pitchFamily="34" charset="0"/>
                <a:cs typeface="Arial" pitchFamily="34" charset="0"/>
              </a:rPr>
              <a:t>cánh</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gạt</a:t>
            </a:r>
            <a:r>
              <a:rPr lang="en-US" sz="2400" b="1" dirty="0" smtClean="0">
                <a:solidFill>
                  <a:srgbClr val="009900"/>
                </a:solidFill>
                <a:latin typeface="Arial" pitchFamily="34" charset="0"/>
                <a:cs typeface="Arial" pitchFamily="34" charset="0"/>
              </a:rPr>
              <a:t>/</a:t>
            </a:r>
            <a:r>
              <a:rPr lang="en-US" sz="2400" b="1" dirty="0" err="1" smtClean="0">
                <a:solidFill>
                  <a:srgbClr val="009900"/>
                </a:solidFill>
                <a:latin typeface="Arial" pitchFamily="34" charset="0"/>
                <a:cs typeface="Arial" pitchFamily="34" charset="0"/>
              </a:rPr>
              <a:t>cánh</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thùy</a:t>
            </a:r>
            <a:r>
              <a:rPr lang="en-US" sz="2400" b="1" dirty="0" smtClean="0">
                <a:solidFill>
                  <a:srgbClr val="009900"/>
                </a:solidFill>
                <a:latin typeface="Arial" pitchFamily="34" charset="0"/>
                <a:cs typeface="Arial" pitchFamily="34" charset="0"/>
              </a:rPr>
              <a:t> </a:t>
            </a:r>
            <a:r>
              <a:rPr lang="vi-VN" sz="2400" b="1" dirty="0" smtClean="0">
                <a:solidFill>
                  <a:srgbClr val="009900"/>
                </a:solidFill>
                <a:latin typeface="Arial" pitchFamily="34" charset="0"/>
                <a:cs typeface="Arial" pitchFamily="34" charset="0"/>
              </a:rPr>
              <a:t> </a:t>
            </a:r>
            <a:r>
              <a:rPr lang="vi-VN" sz="2400" b="1" dirty="0" smtClean="0">
                <a:solidFill>
                  <a:srgbClr val="009900"/>
                </a:solidFill>
              </a:rPr>
              <a:t>(lobe pump)</a:t>
            </a:r>
            <a:endParaRPr lang="en-US" sz="2400" dirty="0">
              <a:solidFill>
                <a:srgbClr val="009900"/>
              </a:solidFill>
            </a:endParaRPr>
          </a:p>
        </p:txBody>
      </p:sp>
      <p:pic>
        <p:nvPicPr>
          <p:cNvPr id="22529" name="Picture 1"/>
          <p:cNvPicPr>
            <a:picLocks noChangeAspect="1" noChangeArrowheads="1"/>
          </p:cNvPicPr>
          <p:nvPr/>
        </p:nvPicPr>
        <p:blipFill>
          <a:blip r:embed="rId2" cstate="print"/>
          <a:srcRect/>
          <a:stretch>
            <a:fillRect/>
          </a:stretch>
        </p:blipFill>
        <p:spPr bwMode="auto">
          <a:xfrm>
            <a:off x="1524000" y="3581400"/>
            <a:ext cx="5762625" cy="1438275"/>
          </a:xfrm>
          <a:prstGeom prst="rect">
            <a:avLst/>
          </a:prstGeom>
          <a:noFill/>
          <a:ln w="9525">
            <a:noFill/>
            <a:miter lim="800000"/>
            <a:headEnd/>
            <a:tailEnd/>
          </a:ln>
        </p:spPr>
      </p:pic>
      <p:pic>
        <p:nvPicPr>
          <p:cNvPr id="22530" name="Picture 2"/>
          <p:cNvPicPr>
            <a:picLocks noChangeAspect="1" noChangeArrowheads="1"/>
          </p:cNvPicPr>
          <p:nvPr/>
        </p:nvPicPr>
        <p:blipFill>
          <a:blip r:embed="rId3" cstate="print"/>
          <a:srcRect/>
          <a:stretch>
            <a:fillRect/>
          </a:stretch>
        </p:blipFill>
        <p:spPr bwMode="auto">
          <a:xfrm>
            <a:off x="478971" y="5029200"/>
            <a:ext cx="8360229" cy="1828800"/>
          </a:xfrm>
          <a:prstGeom prst="rect">
            <a:avLst/>
          </a:prstGeom>
          <a:noFill/>
          <a:ln w="9525">
            <a:noFill/>
            <a:miter lim="800000"/>
            <a:headEnd/>
            <a:tailEnd/>
          </a:ln>
        </p:spPr>
      </p:pic>
      <p:pic>
        <p:nvPicPr>
          <p:cNvPr id="22532" name="Picture 4" descr="http://www.anphujsc.vn/ImgUpload/VIKING/PIC/4.gif"/>
          <p:cNvPicPr>
            <a:picLocks noChangeAspect="1" noChangeArrowheads="1" noCrop="1"/>
          </p:cNvPicPr>
          <p:nvPr/>
        </p:nvPicPr>
        <p:blipFill>
          <a:blip r:embed="rId4" cstate="print"/>
          <a:srcRect/>
          <a:stretch>
            <a:fillRect/>
          </a:stretch>
        </p:blipFill>
        <p:spPr bwMode="auto">
          <a:xfrm>
            <a:off x="0" y="1081314"/>
            <a:ext cx="3448050" cy="2543175"/>
          </a:xfrm>
          <a:prstGeom prst="rect">
            <a:avLst/>
          </a:prstGeom>
          <a:noFill/>
        </p:spPr>
      </p:pic>
      <p:pic>
        <p:nvPicPr>
          <p:cNvPr id="22534" name="Picture 6" descr="TORNADO 3D">
            <a:hlinkClick r:id="rId5"/>
          </p:cNvPr>
          <p:cNvPicPr>
            <a:picLocks noChangeAspect="1" noChangeArrowheads="1"/>
          </p:cNvPicPr>
          <p:nvPr/>
        </p:nvPicPr>
        <p:blipFill rotWithShape="1">
          <a:blip r:embed="rId6" cstate="print"/>
          <a:srcRect l="5280" t="12608" b="6383"/>
          <a:stretch/>
        </p:blipFill>
        <p:spPr bwMode="auto">
          <a:xfrm>
            <a:off x="3276600" y="1190554"/>
            <a:ext cx="3086100" cy="2419421"/>
          </a:xfrm>
          <a:prstGeom prst="rect">
            <a:avLst/>
          </a:prstGeom>
          <a:noFill/>
        </p:spPr>
      </p:pic>
      <p:pic>
        <p:nvPicPr>
          <p:cNvPr id="9220" name="Picture 4" descr="http://iva-vietnam.com/images/product/Cutaway-Classic+%20lobe%20pump%20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1942" y="916632"/>
            <a:ext cx="2841582" cy="265751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381000"/>
            <a:ext cx="2199641"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a:t>
            </a:r>
            <a:endParaRPr lang="en-US" sz="2400" dirty="0"/>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681335"/>
            <a:ext cx="4932761"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(c) </a:t>
            </a:r>
            <a:r>
              <a:rPr lang="vi-VN" sz="2400" b="1" dirty="0" smtClean="0">
                <a:solidFill>
                  <a:srgbClr val="009900"/>
                </a:solidFill>
              </a:rPr>
              <a:t>Bơm cánh trượt (vane pump)</a:t>
            </a:r>
            <a:endParaRPr lang="en-US" sz="2400" dirty="0">
              <a:solidFill>
                <a:srgbClr val="009900"/>
              </a:solidFill>
            </a:endParaRPr>
          </a:p>
        </p:txBody>
      </p:sp>
      <p:pic>
        <p:nvPicPr>
          <p:cNvPr id="43010" name="Picture 2"/>
          <p:cNvPicPr>
            <a:picLocks noChangeAspect="1" noChangeArrowheads="1"/>
          </p:cNvPicPr>
          <p:nvPr/>
        </p:nvPicPr>
        <p:blipFill>
          <a:blip r:embed="rId2" cstate="print"/>
          <a:srcRect/>
          <a:stretch>
            <a:fillRect/>
          </a:stretch>
        </p:blipFill>
        <p:spPr bwMode="auto">
          <a:xfrm>
            <a:off x="1524000" y="3657600"/>
            <a:ext cx="5857875" cy="1800225"/>
          </a:xfrm>
          <a:prstGeom prst="rect">
            <a:avLst/>
          </a:prstGeom>
          <a:noFill/>
          <a:ln w="9525">
            <a:noFill/>
            <a:miter lim="800000"/>
            <a:headEnd/>
            <a:tailEnd/>
          </a:ln>
        </p:spPr>
      </p:pic>
      <p:pic>
        <p:nvPicPr>
          <p:cNvPr id="43012" name="Picture 4" descr="http://www.anphujsc.vn/ImgUpload/VIKING/PIC/3.gif"/>
          <p:cNvPicPr>
            <a:picLocks noChangeAspect="1" noChangeArrowheads="1" noCrop="1"/>
          </p:cNvPicPr>
          <p:nvPr/>
        </p:nvPicPr>
        <p:blipFill>
          <a:blip r:embed="rId3" cstate="print"/>
          <a:srcRect/>
          <a:stretch>
            <a:fillRect/>
          </a:stretch>
        </p:blipFill>
        <p:spPr bwMode="auto">
          <a:xfrm>
            <a:off x="-1" y="1066800"/>
            <a:ext cx="3839110" cy="2895600"/>
          </a:xfrm>
          <a:prstGeom prst="rect">
            <a:avLst/>
          </a:prstGeom>
          <a:noFill/>
        </p:spPr>
      </p:pic>
      <p:pic>
        <p:nvPicPr>
          <p:cNvPr id="43013" name="Picture 5"/>
          <p:cNvPicPr>
            <a:picLocks noChangeAspect="1" noChangeArrowheads="1"/>
          </p:cNvPicPr>
          <p:nvPr/>
        </p:nvPicPr>
        <p:blipFill>
          <a:blip r:embed="rId4" cstate="print"/>
          <a:srcRect/>
          <a:stretch>
            <a:fillRect/>
          </a:stretch>
        </p:blipFill>
        <p:spPr bwMode="auto">
          <a:xfrm>
            <a:off x="1447800" y="5486400"/>
            <a:ext cx="6143625" cy="1371600"/>
          </a:xfrm>
          <a:prstGeom prst="rect">
            <a:avLst/>
          </a:prstGeom>
          <a:noFill/>
          <a:ln w="9525">
            <a:noFill/>
            <a:miter lim="800000"/>
            <a:headEnd/>
            <a:tailEnd/>
          </a:ln>
        </p:spPr>
      </p:pic>
      <p:pic>
        <p:nvPicPr>
          <p:cNvPr id="43015" name="Picture 7" descr="http://www.corken.com/media/images/pump_lpg_cv_stationary.jpg"/>
          <p:cNvPicPr>
            <a:picLocks noChangeAspect="1" noChangeArrowheads="1"/>
          </p:cNvPicPr>
          <p:nvPr/>
        </p:nvPicPr>
        <p:blipFill>
          <a:blip r:embed="rId5" cstate="print"/>
          <a:srcRect/>
          <a:stretch>
            <a:fillRect/>
          </a:stretch>
        </p:blipFill>
        <p:spPr bwMode="auto">
          <a:xfrm>
            <a:off x="3692236" y="1066800"/>
            <a:ext cx="2493818" cy="2743200"/>
          </a:xfrm>
          <a:prstGeom prst="rect">
            <a:avLst/>
          </a:prstGeom>
          <a:noFill/>
        </p:spPr>
      </p:pic>
      <p:pic>
        <p:nvPicPr>
          <p:cNvPr id="43017" name="Picture 9" descr="http://t1.gstatic.com/images?q=tbn:ANd9GcQvcPs52a0D3ZPvO3Mc0yx0yA77Qt8ZOJM4THtFmLiuUdAd4EBylA"/>
          <p:cNvPicPr>
            <a:picLocks noChangeAspect="1" noChangeArrowheads="1"/>
          </p:cNvPicPr>
          <p:nvPr/>
        </p:nvPicPr>
        <p:blipFill>
          <a:blip r:embed="rId6" cstate="print"/>
          <a:srcRect/>
          <a:stretch>
            <a:fillRect/>
          </a:stretch>
        </p:blipFill>
        <p:spPr bwMode="auto">
          <a:xfrm>
            <a:off x="6489701" y="701037"/>
            <a:ext cx="2654299" cy="3185163"/>
          </a:xfrm>
          <a:prstGeom prst="rect">
            <a:avLst/>
          </a:prstGeom>
          <a:noFill/>
        </p:spPr>
      </p:pic>
      <p:sp>
        <p:nvSpPr>
          <p:cNvPr id="9" name="Rectangle 8"/>
          <p:cNvSpPr/>
          <p:nvPr/>
        </p:nvSpPr>
        <p:spPr>
          <a:xfrm>
            <a:off x="0" y="381000"/>
            <a:ext cx="2182008"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endParaRPr lang="en-US" sz="2400" dirty="0"/>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833735"/>
            <a:ext cx="4575291"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(d) </a:t>
            </a:r>
            <a:r>
              <a:rPr lang="vi-VN" sz="2400" b="1" dirty="0" smtClean="0">
                <a:solidFill>
                  <a:srgbClr val="009900"/>
                </a:solidFill>
                <a:latin typeface="Arial" pitchFamily="34" charset="0"/>
                <a:cs typeface="Arial" pitchFamily="34" charset="0"/>
              </a:rPr>
              <a:t>Bơm </a:t>
            </a:r>
            <a:r>
              <a:rPr lang="en-US" sz="2400" b="1" dirty="0" err="1" smtClean="0">
                <a:solidFill>
                  <a:srgbClr val="009900"/>
                </a:solidFill>
                <a:latin typeface="Arial" pitchFamily="34" charset="0"/>
                <a:cs typeface="Arial" pitchFamily="34" charset="0"/>
              </a:rPr>
              <a:t>trục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vít</a:t>
            </a:r>
            <a:r>
              <a:rPr lang="en-US" sz="2400" b="1" dirty="0" smtClean="0">
                <a:solidFill>
                  <a:srgbClr val="009900"/>
                </a:solidFill>
                <a:latin typeface="Arial" pitchFamily="34" charset="0"/>
                <a:cs typeface="Arial" pitchFamily="34" charset="0"/>
              </a:rPr>
              <a:t> </a:t>
            </a:r>
            <a:r>
              <a:rPr lang="vi-VN" sz="2400" b="1" dirty="0" smtClean="0">
                <a:solidFill>
                  <a:srgbClr val="009900"/>
                </a:solidFill>
              </a:rPr>
              <a:t>(</a:t>
            </a:r>
            <a:r>
              <a:rPr lang="en-US" sz="2400" b="1" dirty="0" smtClean="0">
                <a:solidFill>
                  <a:srgbClr val="009900"/>
                </a:solidFill>
                <a:latin typeface="Arial" pitchFamily="34" charset="0"/>
                <a:cs typeface="Arial" pitchFamily="34" charset="0"/>
              </a:rPr>
              <a:t>screw</a:t>
            </a:r>
            <a:r>
              <a:rPr lang="vi-VN" sz="2400" b="1" dirty="0" smtClean="0">
                <a:solidFill>
                  <a:srgbClr val="009900"/>
                </a:solidFill>
              </a:rPr>
              <a:t> pump)</a:t>
            </a:r>
            <a:endParaRPr lang="en-US" sz="2400" dirty="0">
              <a:solidFill>
                <a:srgbClr val="009900"/>
              </a:solidFill>
            </a:endParaRPr>
          </a:p>
        </p:txBody>
      </p:sp>
      <p:sp>
        <p:nvSpPr>
          <p:cNvPr id="9" name="Rectangle 8"/>
          <p:cNvSpPr/>
          <p:nvPr/>
        </p:nvSpPr>
        <p:spPr>
          <a:xfrm>
            <a:off x="0" y="457200"/>
            <a:ext cx="2182008"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endParaRPr lang="en-US" sz="2400" dirty="0"/>
          </a:p>
        </p:txBody>
      </p:sp>
      <p:pic>
        <p:nvPicPr>
          <p:cNvPr id="10" name="Picture 2" descr="http://i195.photobucket.com/albums/z134/LACHAU/soli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316523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http://i195.photobucket.com/albums/z134/LACHAU/HYDRAULIC%20PUMP/SCREWPUMP.jpg"/>
          <p:cNvPicPr>
            <a:picLocks noChangeAspect="1" noChangeArrowheads="1"/>
          </p:cNvPicPr>
          <p:nvPr/>
        </p:nvPicPr>
        <p:blipFill rotWithShape="1">
          <a:blip r:embed="rId3">
            <a:extLst>
              <a:ext uri="{28A0092B-C50C-407E-A947-70E740481C1C}">
                <a14:useLocalDpi xmlns:a14="http://schemas.microsoft.com/office/drawing/2010/main" val="0"/>
              </a:ext>
            </a:extLst>
          </a:blip>
          <a:srcRect l="9870" t="8490" r="14123" b="4870"/>
          <a:stretch/>
        </p:blipFill>
        <p:spPr bwMode="auto">
          <a:xfrm>
            <a:off x="3033486" y="1600200"/>
            <a:ext cx="3017310" cy="232730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iva-vietnam.com/images/product/screw%20pump,%20twin%20screw%20pump.jpg"/>
          <p:cNvPicPr>
            <a:picLocks noChangeAspect="1" noChangeArrowheads="1"/>
          </p:cNvPicPr>
          <p:nvPr/>
        </p:nvPicPr>
        <p:blipFill rotWithShape="1">
          <a:blip r:embed="rId4">
            <a:extLst>
              <a:ext uri="{28A0092B-C50C-407E-A947-70E740481C1C}">
                <a14:useLocalDpi xmlns:a14="http://schemas.microsoft.com/office/drawing/2010/main" val="0"/>
              </a:ext>
            </a:extLst>
          </a:blip>
          <a:srcRect t="20698" b="22413"/>
          <a:stretch/>
        </p:blipFill>
        <p:spPr bwMode="auto">
          <a:xfrm>
            <a:off x="6050796" y="1919514"/>
            <a:ext cx="3095620" cy="17610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4118429"/>
            <a:ext cx="9067800" cy="2246769"/>
          </a:xfrm>
          <a:prstGeom prst="rect">
            <a:avLst/>
          </a:prstGeom>
        </p:spPr>
        <p:txBody>
          <a:bodyPr wrap="square">
            <a:spAutoFit/>
          </a:bodyPr>
          <a:lstStyle/>
          <a:p>
            <a:pPr algn="just"/>
            <a:r>
              <a:rPr lang="vi-VN" sz="2000" b="1" dirty="0">
                <a:solidFill>
                  <a:srgbClr val="FF6600"/>
                </a:solidFill>
                <a:latin typeface="Arial" pitchFamily="34" charset="0"/>
                <a:cs typeface="Arial" pitchFamily="34" charset="0"/>
              </a:rPr>
              <a:t>Ưu </a:t>
            </a:r>
            <a:r>
              <a:rPr lang="vi-VN" sz="2000" b="1" dirty="0" smtClean="0">
                <a:solidFill>
                  <a:srgbClr val="FF6600"/>
                </a:solidFill>
                <a:latin typeface="Arial" pitchFamily="34" charset="0"/>
                <a:cs typeface="Arial" pitchFamily="34" charset="0"/>
              </a:rPr>
              <a:t>điểm</a:t>
            </a:r>
            <a:r>
              <a:rPr lang="en-US" sz="2000" b="1" dirty="0" smtClean="0">
                <a:solidFill>
                  <a:srgbClr val="FF6600"/>
                </a:solidFill>
                <a:latin typeface="Arial" pitchFamily="34" charset="0"/>
                <a:cs typeface="Arial" pitchFamily="34" charset="0"/>
              </a:rPr>
              <a:t>:  </a:t>
            </a:r>
          </a:p>
          <a:p>
            <a:pPr marL="342900" algn="just">
              <a:buFont typeface="Wingdings" pitchFamily="2" charset="2"/>
              <a:buChar char="§"/>
            </a:pPr>
            <a:r>
              <a:rPr lang="en-US" sz="2000" dirty="0" smtClean="0">
                <a:latin typeface="Arial" pitchFamily="34" charset="0"/>
                <a:cs typeface="Arial" pitchFamily="34" charset="0"/>
              </a:rPr>
              <a:t> L</a:t>
            </a:r>
            <a:r>
              <a:rPr lang="vi-VN" sz="2000" dirty="0" smtClean="0"/>
              <a:t>ưu lượng</a:t>
            </a:r>
            <a:r>
              <a:rPr lang="en-US" sz="2000" dirty="0" smtClean="0"/>
              <a:t>: </a:t>
            </a:r>
            <a:r>
              <a:rPr lang="vi-VN" sz="2000" dirty="0" smtClean="0"/>
              <a:t>0,3</a:t>
            </a:r>
            <a:r>
              <a:rPr lang="en-US" sz="2000" dirty="0" smtClean="0"/>
              <a:t>÷</a:t>
            </a:r>
            <a:r>
              <a:rPr lang="vi-VN" sz="2000" dirty="0" smtClean="0"/>
              <a:t>800</a:t>
            </a:r>
            <a:r>
              <a:rPr lang="en-US" sz="2000" dirty="0" smtClean="0"/>
              <a:t> </a:t>
            </a:r>
            <a:r>
              <a:rPr lang="vi-VN" sz="2000" dirty="0" smtClean="0"/>
              <a:t>m</a:t>
            </a:r>
            <a:r>
              <a:rPr lang="vi-VN" sz="2000" baseline="30000" dirty="0" smtClean="0"/>
              <a:t>3</a:t>
            </a:r>
            <a:r>
              <a:rPr lang="vi-VN" sz="2000" dirty="0" smtClean="0"/>
              <a:t>/h</a:t>
            </a:r>
            <a:r>
              <a:rPr lang="vi-VN" sz="2000" dirty="0"/>
              <a:t>, áp lực từ </a:t>
            </a:r>
            <a:r>
              <a:rPr lang="vi-VN" sz="2000" dirty="0" smtClean="0"/>
              <a:t>0,5</a:t>
            </a:r>
            <a:r>
              <a:rPr lang="en-US" sz="2000" dirty="0" smtClean="0"/>
              <a:t>÷</a:t>
            </a:r>
            <a:r>
              <a:rPr lang="vi-VN" sz="2000" dirty="0" smtClean="0"/>
              <a:t>25 at</a:t>
            </a:r>
            <a:r>
              <a:rPr lang="en-US" sz="2000" dirty="0"/>
              <a:t>;</a:t>
            </a:r>
            <a:endParaRPr lang="en-US" sz="2000" dirty="0" smtClean="0"/>
          </a:p>
          <a:p>
            <a:pPr marL="342900" algn="just">
              <a:buFont typeface="Wingdings" pitchFamily="2" charset="2"/>
              <a:buChar char="§"/>
            </a:pPr>
            <a:r>
              <a:rPr lang="en-US" sz="2000" dirty="0" smtClean="0">
                <a:latin typeface="Arial" pitchFamily="34" charset="0"/>
                <a:cs typeface="Arial" pitchFamily="34" charset="0"/>
              </a:rPr>
              <a:t> L</a:t>
            </a:r>
            <a:r>
              <a:rPr lang="vi-VN" sz="2000" dirty="0" smtClean="0">
                <a:latin typeface="Arial" pitchFamily="34" charset="0"/>
                <a:cs typeface="Arial" pitchFamily="34" charset="0"/>
              </a:rPr>
              <a:t>àm việc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ồn</a:t>
            </a:r>
            <a:r>
              <a:rPr lang="vi-VN" sz="2000" dirty="0" smtClean="0">
                <a:latin typeface="Arial" pitchFamily="34" charset="0"/>
                <a:cs typeface="Arial" pitchFamily="34" charset="0"/>
              </a:rPr>
              <a:t>, ổn định, tuổi thọ cao</a:t>
            </a:r>
            <a:r>
              <a:rPr lang="en-US" sz="2000" dirty="0" smtClean="0">
                <a:latin typeface="Arial" pitchFamily="34" charset="0"/>
                <a:cs typeface="Arial" pitchFamily="34" charset="0"/>
              </a:rPr>
              <a:t>;</a:t>
            </a:r>
          </a:p>
          <a:p>
            <a:pPr marL="342900" algn="just">
              <a:buFont typeface="Wingdings" pitchFamily="2" charset="2"/>
              <a:buChar char="§"/>
            </a:pP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nhớt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vi-VN" sz="2000" dirty="0"/>
              <a:t>bùn, mật, đường, hoa quả </a:t>
            </a:r>
            <a:r>
              <a:rPr lang="vi-VN" sz="2000" dirty="0" smtClean="0"/>
              <a:t>nghiền...</a:t>
            </a:r>
            <a:endParaRPr lang="en-US" sz="2000" dirty="0" smtClean="0">
              <a:latin typeface="Arial" pitchFamily="34" charset="0"/>
              <a:cs typeface="Arial" pitchFamily="34" charset="0"/>
            </a:endParaRPr>
          </a:p>
          <a:p>
            <a:pPr marL="342900" algn="just">
              <a:buFont typeface="Wingdings" pitchFamily="2" charset="2"/>
              <a:buChar char="§"/>
            </a:pP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Phạm</a:t>
            </a:r>
            <a:r>
              <a:rPr lang="en-US" sz="2000" dirty="0" smtClean="0">
                <a:latin typeface="Arial" pitchFamily="34" charset="0"/>
                <a:cs typeface="Arial" pitchFamily="34" charset="0"/>
              </a:rPr>
              <a:t> vi </a:t>
            </a:r>
            <a:r>
              <a:rPr lang="en-US" sz="2000" dirty="0" err="1" smtClean="0">
                <a:latin typeface="Arial" pitchFamily="34" charset="0"/>
                <a:cs typeface="Arial" pitchFamily="34" charset="0"/>
              </a:rPr>
              <a:t>ứng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vi-VN" sz="2000" dirty="0">
                <a:latin typeface="Arial" pitchFamily="34" charset="0"/>
                <a:cs typeface="Arial" pitchFamily="34" charset="0"/>
              </a:rPr>
              <a:t>công nghiệp hóa, thực </a:t>
            </a:r>
            <a:r>
              <a:rPr lang="vi-VN" sz="2000" dirty="0" smtClean="0">
                <a:latin typeface="Arial" pitchFamily="34" charset="0"/>
                <a:cs typeface="Arial" pitchFamily="34" charset="0"/>
              </a:rPr>
              <a:t>phẩm...</a:t>
            </a:r>
            <a:endParaRPr lang="en-US" sz="2000" dirty="0" smtClean="0">
              <a:latin typeface="Arial" pitchFamily="34" charset="0"/>
              <a:cs typeface="Arial" pitchFamily="34" charset="0"/>
            </a:endParaRPr>
          </a:p>
          <a:p>
            <a:pPr algn="just"/>
            <a:r>
              <a:rPr lang="vi-VN" sz="2000" b="1" dirty="0" smtClean="0">
                <a:solidFill>
                  <a:srgbClr val="006666"/>
                </a:solidFill>
              </a:rPr>
              <a:t>Nhược điểm</a:t>
            </a:r>
            <a:r>
              <a:rPr lang="en-US" sz="2000" b="1" dirty="0" smtClean="0">
                <a:solidFill>
                  <a:srgbClr val="006666"/>
                </a:solidFill>
              </a:rPr>
              <a:t>:</a:t>
            </a:r>
            <a:r>
              <a:rPr lang="vi-VN" sz="2000" b="1" dirty="0" smtClean="0">
                <a:solidFill>
                  <a:srgbClr val="006666"/>
                </a:solidFill>
              </a:rPr>
              <a:t> </a:t>
            </a:r>
            <a:r>
              <a:rPr lang="en-US" sz="2000" b="1" dirty="0" smtClean="0">
                <a:solidFill>
                  <a:srgbClr val="006666"/>
                </a:solidFill>
              </a:rPr>
              <a:t> </a:t>
            </a:r>
            <a:r>
              <a:rPr lang="en-US" sz="2000" dirty="0" smtClean="0">
                <a:latin typeface="Arial" pitchFamily="34" charset="0"/>
                <a:cs typeface="Arial" pitchFamily="34" charset="0"/>
              </a:rPr>
              <a:t>k</a:t>
            </a:r>
            <a:r>
              <a:rPr lang="vi-VN" sz="2000" dirty="0" smtClean="0">
                <a:latin typeface="Arial" pitchFamily="34" charset="0"/>
                <a:cs typeface="Arial" pitchFamily="34" charset="0"/>
              </a:rPr>
              <a:t>hó </a:t>
            </a:r>
            <a:r>
              <a:rPr lang="vi-VN" sz="2000" dirty="0"/>
              <a:t>chế tạo vì đòi hỏi độ chính xác cao, khó sữa chữa phục hồi.</a:t>
            </a:r>
            <a:endParaRPr lang="en-US" sz="2000" dirty="0">
              <a:latin typeface="Arial" pitchFamily="34" charset="0"/>
              <a:cs typeface="Arial" pitchFamily="34" charset="0"/>
            </a:endParaRPr>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7399150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572000" y="1219200"/>
            <a:ext cx="4480831" cy="3525789"/>
            <a:chOff x="4400550" y="1909220"/>
            <a:chExt cx="4652281" cy="3881980"/>
          </a:xfrm>
        </p:grpSpPr>
        <p:pic>
          <p:nvPicPr>
            <p:cNvPr id="11268" name="Picture 4" descr="http://www.rhino3d.com/gallery/images/pistonpump.jpg"/>
            <p:cNvPicPr>
              <a:picLocks noChangeAspect="1" noChangeArrowheads="1"/>
            </p:cNvPicPr>
            <p:nvPr/>
          </p:nvPicPr>
          <p:blipFill rotWithShape="1">
            <a:blip r:embed="rId2">
              <a:extLst>
                <a:ext uri="{28A0092B-C50C-407E-A947-70E740481C1C}">
                  <a14:useLocalDpi xmlns:a14="http://schemas.microsoft.com/office/drawing/2010/main" val="0"/>
                </a:ext>
              </a:extLst>
            </a:blip>
            <a:srcRect l="2314" t="4999" r="8449"/>
            <a:stretch/>
          </p:blipFill>
          <p:spPr bwMode="auto">
            <a:xfrm>
              <a:off x="4400550" y="1909220"/>
              <a:ext cx="4249964" cy="38819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00" y="5231219"/>
              <a:ext cx="1432831" cy="4075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833735"/>
            <a:ext cx="8953990" cy="461665"/>
          </a:xfrm>
          <a:prstGeom prst="rect">
            <a:avLst/>
          </a:prstGeom>
        </p:spPr>
        <p:txBody>
          <a:bodyPr wrap="none">
            <a:spAutoFit/>
          </a:bodyPr>
          <a:lstStyle/>
          <a:p>
            <a:r>
              <a:rPr lang="en-US" sz="2400" b="1" dirty="0" smtClean="0">
                <a:solidFill>
                  <a:srgbClr val="009900"/>
                </a:solidFill>
                <a:latin typeface="Arial" pitchFamily="34" charset="0"/>
                <a:cs typeface="Arial" pitchFamily="34" charset="0"/>
              </a:rPr>
              <a:t>(e) </a:t>
            </a:r>
            <a:r>
              <a:rPr lang="vi-VN" sz="2400" b="1" dirty="0" smtClean="0">
                <a:solidFill>
                  <a:srgbClr val="009900"/>
                </a:solidFill>
                <a:latin typeface="Arial" pitchFamily="34" charset="0"/>
                <a:cs typeface="Arial" pitchFamily="34" charset="0"/>
              </a:rPr>
              <a:t>Bơm </a:t>
            </a:r>
            <a:r>
              <a:rPr lang="en-US" sz="2400" b="1" dirty="0" err="1" smtClean="0">
                <a:solidFill>
                  <a:srgbClr val="009900"/>
                </a:solidFill>
                <a:latin typeface="Arial" pitchFamily="34" charset="0"/>
                <a:cs typeface="Arial" pitchFamily="34" charset="0"/>
              </a:rPr>
              <a:t>pittông</a:t>
            </a:r>
            <a:r>
              <a:rPr lang="en-US" sz="2400" b="1" dirty="0" smtClean="0">
                <a:solidFill>
                  <a:srgbClr val="009900"/>
                </a:solidFill>
                <a:latin typeface="Arial" pitchFamily="34" charset="0"/>
                <a:cs typeface="Arial" pitchFamily="34" charset="0"/>
              </a:rPr>
              <a:t> quay </a:t>
            </a:r>
            <a:r>
              <a:rPr lang="en-US" sz="2400" b="1" dirty="0" err="1" smtClean="0">
                <a:solidFill>
                  <a:srgbClr val="009900"/>
                </a:solidFill>
                <a:latin typeface="Arial" pitchFamily="34" charset="0"/>
                <a:cs typeface="Arial" pitchFamily="34" charset="0"/>
              </a:rPr>
              <a:t>trục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cong</a:t>
            </a:r>
            <a:r>
              <a:rPr lang="en-US" sz="2400" b="1" dirty="0" smtClean="0">
                <a:solidFill>
                  <a:srgbClr val="009900"/>
                </a:solidFill>
                <a:latin typeface="Arial" pitchFamily="34" charset="0"/>
                <a:cs typeface="Arial" pitchFamily="34" charset="0"/>
              </a:rPr>
              <a:t> </a:t>
            </a:r>
            <a:r>
              <a:rPr lang="vi-VN" sz="2400" b="1" dirty="0" smtClean="0">
                <a:solidFill>
                  <a:srgbClr val="009900"/>
                </a:solidFill>
              </a:rPr>
              <a:t>(</a:t>
            </a:r>
            <a:r>
              <a:rPr lang="en-US" sz="2400" b="1" dirty="0" smtClean="0">
                <a:solidFill>
                  <a:srgbClr val="009900"/>
                </a:solidFill>
                <a:latin typeface="Arial" pitchFamily="34" charset="0"/>
                <a:cs typeface="Arial" pitchFamily="34" charset="0"/>
              </a:rPr>
              <a:t>bent axis</a:t>
            </a:r>
            <a:r>
              <a:rPr lang="vi-VN" sz="2400" b="1" dirty="0" smtClean="0">
                <a:solidFill>
                  <a:srgbClr val="009900"/>
                </a:solidFill>
              </a:rPr>
              <a:t> </a:t>
            </a:r>
            <a:r>
              <a:rPr lang="en-US" sz="2400" b="1" dirty="0" smtClean="0">
                <a:solidFill>
                  <a:srgbClr val="009900"/>
                </a:solidFill>
              </a:rPr>
              <a:t>rotary piston </a:t>
            </a:r>
            <a:r>
              <a:rPr lang="vi-VN" sz="2400" b="1" dirty="0" smtClean="0">
                <a:solidFill>
                  <a:srgbClr val="009900"/>
                </a:solidFill>
              </a:rPr>
              <a:t>pump)</a:t>
            </a:r>
            <a:endParaRPr lang="en-US" sz="2400" dirty="0">
              <a:solidFill>
                <a:srgbClr val="009900"/>
              </a:solidFill>
            </a:endParaRPr>
          </a:p>
        </p:txBody>
      </p:sp>
      <p:sp>
        <p:nvSpPr>
          <p:cNvPr id="4" name="Rectangle 3"/>
          <p:cNvSpPr/>
          <p:nvPr/>
        </p:nvSpPr>
        <p:spPr>
          <a:xfrm>
            <a:off x="0" y="457200"/>
            <a:ext cx="2182008" cy="461665"/>
          </a:xfrm>
          <a:prstGeom prst="rect">
            <a:avLst/>
          </a:prstGeom>
        </p:spPr>
        <p:txBody>
          <a:bodyPr wrap="none">
            <a:spAutoFit/>
          </a:bodyPr>
          <a:lstStyle/>
          <a:p>
            <a:r>
              <a:rPr lang="en-US" sz="2400" b="1" dirty="0">
                <a:solidFill>
                  <a:srgbClr val="FF3399"/>
                </a:solidFill>
                <a:latin typeface="Arial" pitchFamily="34" charset="0"/>
                <a:cs typeface="Arial" pitchFamily="34" charset="0"/>
              </a:rPr>
              <a:t>B. </a:t>
            </a:r>
            <a:r>
              <a:rPr lang="en-US" sz="2400" b="1" dirty="0" err="1">
                <a:solidFill>
                  <a:srgbClr val="FF3399"/>
                </a:solidFill>
                <a:latin typeface="Arial" pitchFamily="34" charset="0"/>
                <a:cs typeface="Arial" pitchFamily="34" charset="0"/>
              </a:rPr>
              <a:t>Bơm</a:t>
            </a:r>
            <a:r>
              <a:rPr lang="en-US" sz="2400" b="1" dirty="0">
                <a:solidFill>
                  <a:srgbClr val="FF3399"/>
                </a:solidFill>
                <a:latin typeface="Arial" pitchFamily="34" charset="0"/>
                <a:cs typeface="Arial" pitchFamily="34" charset="0"/>
              </a:rPr>
              <a:t> </a:t>
            </a:r>
            <a:r>
              <a:rPr lang="en-US" sz="2400" b="1" dirty="0" smtClean="0">
                <a:solidFill>
                  <a:srgbClr val="FF3399"/>
                </a:solidFill>
                <a:latin typeface="Arial" pitchFamily="34" charset="0"/>
                <a:cs typeface="Arial" pitchFamily="34" charset="0"/>
              </a:rPr>
              <a:t>rotor </a:t>
            </a:r>
            <a:endParaRPr lang="en-US" sz="2400" dirty="0"/>
          </a:p>
        </p:txBody>
      </p:sp>
      <p:pic>
        <p:nvPicPr>
          <p:cNvPr id="11270" name="Picture 6" descr="http://www.hydratrans.com/system/product_image/picture1/0000/0004/pumps-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15" y="3733800"/>
            <a:ext cx="3810000" cy="29948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animatedsoftware.com/pics/pumps/aniben36.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2758" y="1371600"/>
            <a:ext cx="4287792"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904615" y="4761445"/>
            <a:ext cx="5239385" cy="1754326"/>
          </a:xfrm>
          <a:prstGeom prst="rect">
            <a:avLst/>
          </a:prstGeom>
        </p:spPr>
        <p:txBody>
          <a:bodyPr wrap="square">
            <a:spAutoFit/>
          </a:bodyPr>
          <a:lstStyle/>
          <a:p>
            <a:pPr algn="just"/>
            <a:r>
              <a:rPr lang="en-US" b="1" dirty="0" err="1" smtClean="0">
                <a:solidFill>
                  <a:srgbClr val="FF6600"/>
                </a:solidFill>
                <a:latin typeface="Arial" pitchFamily="34" charset="0"/>
                <a:cs typeface="Arial" pitchFamily="34" charset="0"/>
              </a:rPr>
              <a:t>Cấu</a:t>
            </a:r>
            <a:r>
              <a:rPr lang="en-US" b="1" dirty="0" smtClean="0">
                <a:solidFill>
                  <a:srgbClr val="FF6600"/>
                </a:solidFill>
                <a:latin typeface="Arial" pitchFamily="34" charset="0"/>
                <a:cs typeface="Arial" pitchFamily="34" charset="0"/>
              </a:rPr>
              <a:t> </a:t>
            </a:r>
            <a:r>
              <a:rPr lang="en-US" b="1" dirty="0" err="1" smtClean="0">
                <a:solidFill>
                  <a:srgbClr val="FF6600"/>
                </a:solidFill>
                <a:latin typeface="Arial" pitchFamily="34" charset="0"/>
                <a:cs typeface="Arial" pitchFamily="34" charset="0"/>
              </a:rPr>
              <a:t>tạo</a:t>
            </a:r>
            <a:r>
              <a:rPr lang="en-US" b="1" dirty="0" smtClean="0">
                <a:solidFill>
                  <a:srgbClr val="FF6600"/>
                </a:solidFill>
                <a:latin typeface="Arial" pitchFamily="34" charset="0"/>
                <a:cs typeface="Arial" pitchFamily="34" charset="0"/>
              </a:rPr>
              <a:t> </a:t>
            </a:r>
            <a:r>
              <a:rPr lang="en-US" b="1" dirty="0" err="1" smtClean="0">
                <a:solidFill>
                  <a:srgbClr val="FF6600"/>
                </a:solidFill>
                <a:latin typeface="Arial" pitchFamily="34" charset="0"/>
                <a:cs typeface="Arial" pitchFamily="34" charset="0"/>
              </a:rPr>
              <a:t>và</a:t>
            </a:r>
            <a:r>
              <a:rPr lang="en-US" b="1" dirty="0" smtClean="0">
                <a:solidFill>
                  <a:srgbClr val="FF6600"/>
                </a:solidFill>
                <a:latin typeface="Arial" pitchFamily="34" charset="0"/>
                <a:cs typeface="Arial" pitchFamily="34" charset="0"/>
              </a:rPr>
              <a:t> n</a:t>
            </a:r>
            <a:r>
              <a:rPr lang="vi-VN" b="1" dirty="0" smtClean="0">
                <a:solidFill>
                  <a:srgbClr val="FF6600"/>
                </a:solidFill>
                <a:latin typeface="Arial" pitchFamily="34" charset="0"/>
                <a:cs typeface="Arial" pitchFamily="34" charset="0"/>
              </a:rPr>
              <a:t>guyên </a:t>
            </a:r>
            <a:r>
              <a:rPr lang="vi-VN" b="1" dirty="0">
                <a:solidFill>
                  <a:srgbClr val="FF6600"/>
                </a:solidFill>
                <a:latin typeface="Arial" pitchFamily="34" charset="0"/>
                <a:cs typeface="Arial" pitchFamily="34" charset="0"/>
              </a:rPr>
              <a:t>lý hoạt động: </a:t>
            </a:r>
            <a:r>
              <a:rPr lang="en-US" dirty="0" err="1" smtClean="0">
                <a:latin typeface="Arial" pitchFamily="34" charset="0"/>
                <a:cs typeface="Arial" pitchFamily="34" charset="0"/>
              </a:rPr>
              <a:t>gồm</a:t>
            </a:r>
            <a:r>
              <a:rPr lang="en-US" dirty="0" smtClean="0">
                <a:latin typeface="Arial" pitchFamily="34" charset="0"/>
                <a:cs typeface="Arial" pitchFamily="34" charset="0"/>
              </a:rPr>
              <a:t> </a:t>
            </a:r>
            <a:r>
              <a:rPr lang="en-US" dirty="0" err="1" smtClean="0">
                <a:latin typeface="Arial" pitchFamily="34" charset="0"/>
                <a:cs typeface="Arial" pitchFamily="34" charset="0"/>
              </a:rPr>
              <a:t>vỏ</a:t>
            </a:r>
            <a:r>
              <a:rPr lang="en-US" dirty="0" smtClean="0">
                <a:latin typeface="Arial" pitchFamily="34" charset="0"/>
                <a:cs typeface="Arial" pitchFamily="34" charset="0"/>
              </a:rPr>
              <a:t> </a:t>
            </a:r>
            <a:r>
              <a:rPr lang="en-US" dirty="0" err="1" smtClean="0">
                <a:latin typeface="Arial" pitchFamily="34" charset="0"/>
                <a:cs typeface="Arial" pitchFamily="34" charset="0"/>
              </a:rPr>
              <a:t>bơm</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lắp</a:t>
            </a:r>
            <a:r>
              <a:rPr lang="en-US" dirty="0" smtClean="0">
                <a:latin typeface="Arial" pitchFamily="34" charset="0"/>
                <a:cs typeface="Arial" pitchFamily="34" charset="0"/>
              </a:rPr>
              <a:t> rotor, </a:t>
            </a:r>
            <a:r>
              <a:rPr lang="en-US" dirty="0" err="1" smtClean="0">
                <a:latin typeface="Arial" pitchFamily="34" charset="0"/>
                <a:cs typeface="Arial" pitchFamily="34" charset="0"/>
              </a:rPr>
              <a:t>trong</a:t>
            </a:r>
            <a:r>
              <a:rPr lang="en-US" dirty="0" smtClean="0">
                <a:latin typeface="Arial" pitchFamily="34" charset="0"/>
                <a:cs typeface="Arial" pitchFamily="34" charset="0"/>
              </a:rPr>
              <a:t> rotor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các</a:t>
            </a:r>
            <a:r>
              <a:rPr lang="en-US" dirty="0" smtClean="0">
                <a:latin typeface="Arial" pitchFamily="34" charset="0"/>
                <a:cs typeface="Arial" pitchFamily="34" charset="0"/>
              </a:rPr>
              <a:t> </a:t>
            </a:r>
            <a:r>
              <a:rPr lang="en-US" dirty="0" err="1" smtClean="0">
                <a:latin typeface="Arial" pitchFamily="34" charset="0"/>
                <a:cs typeface="Arial" pitchFamily="34" charset="0"/>
              </a:rPr>
              <a:t>xylanh</a:t>
            </a:r>
            <a:r>
              <a:rPr lang="en-US" dirty="0" smtClean="0">
                <a:latin typeface="Arial" pitchFamily="34" charset="0"/>
                <a:cs typeface="Arial" pitchFamily="34" charset="0"/>
              </a:rPr>
              <a:t> </a:t>
            </a:r>
            <a:r>
              <a:rPr lang="en-US" dirty="0" err="1" smtClean="0">
                <a:latin typeface="Arial" pitchFamily="34" charset="0"/>
                <a:cs typeface="Arial" pitchFamily="34" charset="0"/>
              </a:rPr>
              <a:t>được</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cách</a:t>
            </a:r>
            <a:r>
              <a:rPr lang="en-US" dirty="0" smtClean="0">
                <a:latin typeface="Arial" pitchFamily="34" charset="0"/>
                <a:cs typeface="Arial" pitchFamily="34" charset="0"/>
              </a:rPr>
              <a:t> </a:t>
            </a:r>
            <a:r>
              <a:rPr lang="en-US" dirty="0" err="1" smtClean="0">
                <a:latin typeface="Arial" pitchFamily="34" charset="0"/>
                <a:cs typeface="Arial" pitchFamily="34" charset="0"/>
              </a:rPr>
              <a:t>đều</a:t>
            </a:r>
            <a:r>
              <a:rPr lang="en-US" dirty="0" smtClean="0">
                <a:latin typeface="Arial" pitchFamily="34" charset="0"/>
                <a:cs typeface="Arial" pitchFamily="34" charset="0"/>
              </a:rPr>
              <a:t> </a:t>
            </a:r>
            <a:r>
              <a:rPr lang="en-US" dirty="0" err="1" smtClean="0">
                <a:latin typeface="Arial" pitchFamily="34" charset="0"/>
                <a:cs typeface="Arial" pitchFamily="34" charset="0"/>
              </a:rPr>
              <a:t>nhau</a:t>
            </a:r>
            <a:r>
              <a:rPr lang="en-US" dirty="0" smtClean="0">
                <a:latin typeface="Arial" pitchFamily="34" charset="0"/>
                <a:cs typeface="Arial" pitchFamily="34" charset="0"/>
              </a:rPr>
              <a:t> </a:t>
            </a:r>
            <a:r>
              <a:rPr lang="en-US" dirty="0" err="1" smtClean="0">
                <a:latin typeface="Arial" pitchFamily="34" charset="0"/>
                <a:cs typeface="Arial" pitchFamily="34" charset="0"/>
              </a:rPr>
              <a:t>theo</a:t>
            </a:r>
            <a:r>
              <a:rPr lang="en-US" dirty="0" smtClean="0">
                <a:latin typeface="Arial" pitchFamily="34" charset="0"/>
                <a:cs typeface="Arial" pitchFamily="34" charset="0"/>
              </a:rPr>
              <a:t> </a:t>
            </a:r>
            <a:r>
              <a:rPr lang="en-US" dirty="0" err="1" smtClean="0">
                <a:latin typeface="Arial" pitchFamily="34" charset="0"/>
                <a:cs typeface="Arial" pitchFamily="34" charset="0"/>
              </a:rPr>
              <a:t>đường</a:t>
            </a:r>
            <a:r>
              <a:rPr lang="en-US" dirty="0" smtClean="0">
                <a:latin typeface="Arial" pitchFamily="34" charset="0"/>
                <a:cs typeface="Arial" pitchFamily="34" charset="0"/>
              </a:rPr>
              <a:t> </a:t>
            </a:r>
            <a:r>
              <a:rPr lang="en-US" dirty="0" err="1" smtClean="0">
                <a:latin typeface="Arial" pitchFamily="34" charset="0"/>
                <a:cs typeface="Arial" pitchFamily="34" charset="0"/>
              </a:rPr>
              <a:t>tròn</a:t>
            </a:r>
            <a:r>
              <a:rPr lang="en-US" dirty="0" smtClean="0">
                <a:latin typeface="Arial" pitchFamily="34" charset="0"/>
                <a:cs typeface="Arial" pitchFamily="34" charset="0"/>
              </a:rPr>
              <a:t>. </a:t>
            </a:r>
            <a:r>
              <a:rPr lang="en-US" dirty="0" err="1" smtClean="0">
                <a:latin typeface="Arial" pitchFamily="34" charset="0"/>
                <a:cs typeface="Arial" pitchFamily="34" charset="0"/>
              </a:rPr>
              <a:t>Pittông</a:t>
            </a:r>
            <a:r>
              <a:rPr lang="en-US" dirty="0" smtClean="0">
                <a:latin typeface="Arial" pitchFamily="34" charset="0"/>
                <a:cs typeface="Arial" pitchFamily="34" charset="0"/>
              </a:rPr>
              <a:t> </a:t>
            </a:r>
            <a:r>
              <a:rPr lang="en-US" dirty="0" err="1" smtClean="0">
                <a:latin typeface="Arial" pitchFamily="34" charset="0"/>
                <a:cs typeface="Arial" pitchFamily="34" charset="0"/>
              </a:rPr>
              <a:t>được</a:t>
            </a:r>
            <a:r>
              <a:rPr lang="en-US" dirty="0" smtClean="0">
                <a:latin typeface="Arial" pitchFamily="34" charset="0"/>
                <a:cs typeface="Arial" pitchFamily="34" charset="0"/>
              </a:rPr>
              <a:t> </a:t>
            </a:r>
            <a:r>
              <a:rPr lang="en-US" dirty="0" err="1" smtClean="0">
                <a:latin typeface="Arial" pitchFamily="34" charset="0"/>
                <a:cs typeface="Arial" pitchFamily="34" charset="0"/>
              </a:rPr>
              <a:t>nối</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a:t>
            </a:r>
            <a:r>
              <a:rPr lang="en-US" dirty="0" err="1" smtClean="0">
                <a:latin typeface="Arial" pitchFamily="34" charset="0"/>
                <a:cs typeface="Arial" pitchFamily="34" charset="0"/>
              </a:rPr>
              <a:t>đĩa</a:t>
            </a:r>
            <a:r>
              <a:rPr lang="en-US" dirty="0" smtClean="0">
                <a:latin typeface="Arial" pitchFamily="34" charset="0"/>
                <a:cs typeface="Arial" pitchFamily="34" charset="0"/>
              </a:rPr>
              <a:t> quay </a:t>
            </a:r>
            <a:r>
              <a:rPr lang="en-US" dirty="0" err="1" smtClean="0">
                <a:latin typeface="Arial" pitchFamily="34" charset="0"/>
                <a:cs typeface="Arial" pitchFamily="34" charset="0"/>
              </a:rPr>
              <a:t>nhờ</a:t>
            </a:r>
            <a:r>
              <a:rPr lang="en-US" dirty="0" smtClean="0">
                <a:latin typeface="Arial" pitchFamily="34" charset="0"/>
                <a:cs typeface="Arial" pitchFamily="34" charset="0"/>
              </a:rPr>
              <a:t> </a:t>
            </a:r>
            <a:r>
              <a:rPr lang="en-US" dirty="0" err="1" smtClean="0">
                <a:latin typeface="Arial" pitchFamily="34" charset="0"/>
                <a:cs typeface="Arial" pitchFamily="34" charset="0"/>
              </a:rPr>
              <a:t>thanh</a:t>
            </a:r>
            <a:r>
              <a:rPr lang="en-US" dirty="0" smtClean="0">
                <a:latin typeface="Arial" pitchFamily="34" charset="0"/>
                <a:cs typeface="Arial" pitchFamily="34" charset="0"/>
              </a:rPr>
              <a:t> </a:t>
            </a:r>
            <a:r>
              <a:rPr lang="en-US" dirty="0" err="1" smtClean="0">
                <a:latin typeface="Arial" pitchFamily="34" charset="0"/>
                <a:cs typeface="Arial" pitchFamily="34" charset="0"/>
              </a:rPr>
              <a:t>truyền</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t>
            </a:r>
            <a:r>
              <a:rPr lang="en-US" dirty="0" err="1" smtClean="0">
                <a:latin typeface="Arial" pitchFamily="34" charset="0"/>
                <a:cs typeface="Arial" pitchFamily="34" charset="0"/>
              </a:rPr>
              <a:t>cơ</a:t>
            </a:r>
            <a:r>
              <a:rPr lang="en-US" dirty="0" smtClean="0">
                <a:latin typeface="Arial" pitchFamily="34" charset="0"/>
                <a:cs typeface="Arial" pitchFamily="34" charset="0"/>
              </a:rPr>
              <a:t> </a:t>
            </a:r>
            <a:r>
              <a:rPr lang="en-US" dirty="0" err="1" smtClean="0">
                <a:latin typeface="Arial" pitchFamily="34" charset="0"/>
                <a:cs typeface="Arial" pitchFamily="34" charset="0"/>
              </a:rPr>
              <a:t>khi</a:t>
            </a:r>
            <a:r>
              <a:rPr lang="en-US" dirty="0" smtClean="0">
                <a:latin typeface="Arial" pitchFamily="34" charset="0"/>
                <a:cs typeface="Arial" pitchFamily="34" charset="0"/>
              </a:rPr>
              <a:t> </a:t>
            </a:r>
            <a:r>
              <a:rPr lang="en-US" dirty="0" err="1" smtClean="0">
                <a:latin typeface="Arial" pitchFamily="34" charset="0"/>
                <a:cs typeface="Arial" pitchFamily="34" charset="0"/>
              </a:rPr>
              <a:t>làm</a:t>
            </a:r>
            <a:r>
              <a:rPr lang="en-US" dirty="0" smtClean="0">
                <a:latin typeface="Arial" pitchFamily="34" charset="0"/>
                <a:cs typeface="Arial" pitchFamily="34" charset="0"/>
              </a:rPr>
              <a:t> </a:t>
            </a:r>
            <a:r>
              <a:rPr lang="en-US" dirty="0" err="1" smtClean="0">
                <a:latin typeface="Arial" pitchFamily="34" charset="0"/>
                <a:cs typeface="Arial" pitchFamily="34" charset="0"/>
              </a:rPr>
              <a:t>việc</a:t>
            </a:r>
            <a:r>
              <a:rPr lang="en-US" dirty="0" smtClean="0">
                <a:latin typeface="Arial" pitchFamily="34" charset="0"/>
                <a:cs typeface="Arial" pitchFamily="34" charset="0"/>
              </a:rPr>
              <a:t> </a:t>
            </a:r>
            <a:r>
              <a:rPr lang="en-US" dirty="0" err="1" smtClean="0">
                <a:latin typeface="Arial" pitchFamily="34" charset="0"/>
                <a:cs typeface="Arial" pitchFamily="34" charset="0"/>
              </a:rPr>
              <a:t>sẽ</a:t>
            </a:r>
            <a:r>
              <a:rPr lang="en-US" dirty="0" smtClean="0">
                <a:latin typeface="Arial" pitchFamily="34" charset="0"/>
                <a:cs typeface="Arial" pitchFamily="34" charset="0"/>
              </a:rPr>
              <a:t>  </a:t>
            </a:r>
            <a:r>
              <a:rPr lang="en-US" dirty="0" err="1" smtClean="0">
                <a:latin typeface="Arial" pitchFamily="34" charset="0"/>
                <a:cs typeface="Arial" pitchFamily="34" charset="0"/>
              </a:rPr>
              <a:t>làm</a:t>
            </a:r>
            <a:r>
              <a:rPr lang="en-US" dirty="0" smtClean="0">
                <a:latin typeface="Arial" pitchFamily="34" charset="0"/>
                <a:cs typeface="Arial" pitchFamily="34" charset="0"/>
              </a:rPr>
              <a:t> quay </a:t>
            </a:r>
            <a:r>
              <a:rPr lang="en-US" dirty="0" err="1" smtClean="0">
                <a:latin typeface="Arial" pitchFamily="34" charset="0"/>
                <a:cs typeface="Arial" pitchFamily="34" charset="0"/>
              </a:rPr>
              <a:t>đĩa</a:t>
            </a:r>
            <a:r>
              <a:rPr lang="en-US" dirty="0" smtClean="0">
                <a:latin typeface="Arial" pitchFamily="34" charset="0"/>
                <a:cs typeface="Arial" pitchFamily="34" charset="0"/>
              </a:rPr>
              <a:t> </a:t>
            </a:r>
            <a:r>
              <a:rPr lang="en-US" dirty="0" err="1" smtClean="0">
                <a:latin typeface="Arial" pitchFamily="34" charset="0"/>
                <a:cs typeface="Arial" pitchFamily="34" charset="0"/>
              </a:rPr>
              <a:t>và</a:t>
            </a:r>
            <a:r>
              <a:rPr lang="en-US" dirty="0" smtClean="0">
                <a:latin typeface="Arial" pitchFamily="34" charset="0"/>
                <a:cs typeface="Arial" pitchFamily="34" charset="0"/>
              </a:rPr>
              <a:t> </a:t>
            </a:r>
            <a:r>
              <a:rPr lang="en-US" dirty="0" err="1" smtClean="0">
                <a:latin typeface="Arial" pitchFamily="34" charset="0"/>
                <a:cs typeface="Arial" pitchFamily="34" charset="0"/>
              </a:rPr>
              <a:t>tạo</a:t>
            </a:r>
            <a:r>
              <a:rPr lang="en-US" dirty="0" smtClean="0">
                <a:latin typeface="Arial" pitchFamily="34" charset="0"/>
                <a:cs typeface="Arial" pitchFamily="34" charset="0"/>
              </a:rPr>
              <a:t> </a:t>
            </a:r>
            <a:r>
              <a:rPr lang="en-US" dirty="0" err="1" smtClean="0">
                <a:latin typeface="Arial" pitchFamily="34" charset="0"/>
                <a:cs typeface="Arial" pitchFamily="34" charset="0"/>
              </a:rPr>
              <a:t>chuyển</a:t>
            </a:r>
            <a:r>
              <a:rPr lang="en-US" dirty="0" smtClean="0">
                <a:latin typeface="Arial" pitchFamily="34" charset="0"/>
                <a:cs typeface="Arial" pitchFamily="34" charset="0"/>
              </a:rPr>
              <a:t> </a:t>
            </a:r>
            <a:r>
              <a:rPr lang="en-US" dirty="0" err="1" smtClean="0">
                <a:latin typeface="Arial" pitchFamily="34" charset="0"/>
                <a:cs typeface="Arial" pitchFamily="34" charset="0"/>
              </a:rPr>
              <a:t>động</a:t>
            </a:r>
            <a:r>
              <a:rPr lang="en-US" dirty="0" smtClean="0">
                <a:latin typeface="Arial" pitchFamily="34" charset="0"/>
                <a:cs typeface="Arial" pitchFamily="34" charset="0"/>
              </a:rPr>
              <a:t> </a:t>
            </a:r>
            <a:r>
              <a:rPr lang="en-US" dirty="0" err="1" smtClean="0">
                <a:latin typeface="Arial" pitchFamily="34" charset="0"/>
                <a:cs typeface="Arial" pitchFamily="34" charset="0"/>
              </a:rPr>
              <a:t>tịnh</a:t>
            </a:r>
            <a:r>
              <a:rPr lang="en-US" dirty="0" smtClean="0">
                <a:latin typeface="Arial" pitchFamily="34" charset="0"/>
                <a:cs typeface="Arial" pitchFamily="34" charset="0"/>
              </a:rPr>
              <a:t> </a:t>
            </a:r>
            <a:r>
              <a:rPr lang="en-US" dirty="0" err="1" smtClean="0">
                <a:latin typeface="Arial" pitchFamily="34" charset="0"/>
                <a:cs typeface="Arial" pitchFamily="34" charset="0"/>
              </a:rPr>
              <a:t>tiến</a:t>
            </a:r>
            <a:r>
              <a:rPr lang="en-US" dirty="0" smtClean="0">
                <a:latin typeface="Arial" pitchFamily="34" charset="0"/>
                <a:cs typeface="Arial" pitchFamily="34" charset="0"/>
              </a:rPr>
              <a:t> – quay </a:t>
            </a:r>
            <a:r>
              <a:rPr lang="en-US" dirty="0" err="1" smtClean="0">
                <a:latin typeface="Arial" pitchFamily="34" charset="0"/>
                <a:cs typeface="Arial" pitchFamily="34" charset="0"/>
              </a:rPr>
              <a:t>cho</a:t>
            </a:r>
            <a:r>
              <a:rPr lang="en-US" dirty="0" smtClean="0">
                <a:latin typeface="Arial" pitchFamily="34" charset="0"/>
                <a:cs typeface="Arial" pitchFamily="34" charset="0"/>
              </a:rPr>
              <a:t> </a:t>
            </a:r>
            <a:r>
              <a:rPr lang="en-US" dirty="0" err="1" smtClean="0">
                <a:latin typeface="Arial" pitchFamily="34" charset="0"/>
                <a:cs typeface="Arial" pitchFamily="34" charset="0"/>
              </a:rPr>
              <a:t>pittông</a:t>
            </a:r>
            <a:r>
              <a:rPr lang="en-US" dirty="0" smtClean="0">
                <a:latin typeface="Arial" pitchFamily="34" charset="0"/>
                <a:cs typeface="Arial" pitchFamily="34" charset="0"/>
              </a:rPr>
              <a:t>. P </a:t>
            </a:r>
            <a:r>
              <a:rPr lang="en-US" dirty="0" smtClean="0">
                <a:latin typeface="Arial" pitchFamily="34" charset="0"/>
                <a:cs typeface="Arial" pitchFamily="34" charset="0"/>
                <a:sym typeface="Symbol"/>
              </a:rPr>
              <a:t> 300 at </a:t>
            </a:r>
            <a:r>
              <a:rPr lang="en-US" dirty="0" err="1" smtClean="0">
                <a:latin typeface="Arial" pitchFamily="34" charset="0"/>
                <a:cs typeface="Arial" pitchFamily="34" charset="0"/>
                <a:sym typeface="Symbol"/>
              </a:rPr>
              <a:t>và</a:t>
            </a:r>
            <a:r>
              <a:rPr lang="en-US" dirty="0" smtClean="0">
                <a:latin typeface="Arial" pitchFamily="34" charset="0"/>
                <a:cs typeface="Arial" pitchFamily="34" charset="0"/>
                <a:sym typeface="Symbol"/>
              </a:rPr>
              <a:t> Q  7 l/s.</a:t>
            </a:r>
            <a:endParaRPr lang="en-US" dirty="0">
              <a:latin typeface="Arial" pitchFamily="34" charset="0"/>
              <a:cs typeface="Arial" pitchFamily="34" charset="0"/>
            </a:endParaRPr>
          </a:p>
        </p:txBody>
      </p:sp>
      <p:sp>
        <p:nvSpPr>
          <p:cNvPr id="12"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7190638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3557" name="Picture 5" descr="may bom the tich">
            <a:hlinkClick r:id="rId2"/>
          </p:cNvPr>
          <p:cNvPicPr>
            <a:picLocks noChangeAspect="1" noChangeArrowheads="1"/>
          </p:cNvPicPr>
          <p:nvPr/>
        </p:nvPicPr>
        <p:blipFill>
          <a:blip r:embed="rId3" cstate="print"/>
          <a:srcRect/>
          <a:stretch>
            <a:fillRect/>
          </a:stretch>
        </p:blipFill>
        <p:spPr bwMode="auto">
          <a:xfrm>
            <a:off x="1905000" y="533400"/>
            <a:ext cx="5563672" cy="6324600"/>
          </a:xfrm>
          <a:prstGeom prst="rect">
            <a:avLst/>
          </a:prstGeom>
          <a:noFill/>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6.3 Bơm thể tích</a:t>
            </a:r>
            <a:r>
              <a:rPr lang="en-US" sz="3200" b="1" dirty="0" smtClean="0">
                <a:solidFill>
                  <a:srgbClr val="0000FF"/>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phân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loại</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theo</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lưu</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lượng</a:t>
            </a:r>
            <a:endParaRPr lang="en-US" sz="2400" dirty="0" smtClean="0">
              <a:solidFill>
                <a:srgbClr val="FF6600"/>
              </a:solidFill>
              <a:latin typeface="Arial" pitchFamily="34" charset="0"/>
              <a:cs typeface="Arial" pitchFamily="34" charset="0"/>
            </a:endParaRP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http://i119.photobucket.com/albums/o132/dungshoes/tai%20lieu/bomlytam1.jpg"/>
          <p:cNvPicPr>
            <a:picLocks noChangeAspect="1" noChangeArrowheads="1"/>
          </p:cNvPicPr>
          <p:nvPr/>
        </p:nvPicPr>
        <p:blipFill>
          <a:blip r:embed="rId2" cstate="print"/>
          <a:srcRect l="10774" r="2940" b="18000"/>
          <a:stretch>
            <a:fillRect/>
          </a:stretch>
        </p:blipFill>
        <p:spPr bwMode="auto">
          <a:xfrm>
            <a:off x="5334000" y="990600"/>
            <a:ext cx="3810000" cy="3124200"/>
          </a:xfrm>
          <a:prstGeom prst="rect">
            <a:avLst/>
          </a:prstGeom>
          <a:noFill/>
        </p:spPr>
      </p:pic>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pic>
        <p:nvPicPr>
          <p:cNvPr id="47107" name="Picture 3"/>
          <p:cNvPicPr>
            <a:picLocks noChangeAspect="1" noChangeArrowheads="1"/>
          </p:cNvPicPr>
          <p:nvPr/>
        </p:nvPicPr>
        <p:blipFill>
          <a:blip r:embed="rId3" cstate="print"/>
          <a:srcRect/>
          <a:stretch>
            <a:fillRect/>
          </a:stretch>
        </p:blipFill>
        <p:spPr bwMode="auto">
          <a:xfrm>
            <a:off x="6019800" y="4038600"/>
            <a:ext cx="2526182" cy="2819400"/>
          </a:xfrm>
          <a:prstGeom prst="rect">
            <a:avLst/>
          </a:prstGeom>
          <a:noFill/>
          <a:ln w="9525">
            <a:noFill/>
            <a:miter lim="800000"/>
            <a:headEnd/>
            <a:tailEnd/>
          </a:ln>
        </p:spPr>
      </p:pic>
      <p:sp>
        <p:nvSpPr>
          <p:cNvPr id="8" name="Rectangle 7"/>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tâm/bơm cánh </a:t>
            </a:r>
            <a:r>
              <a:rPr lang="en-US" sz="2400" b="1" dirty="0" err="1" smtClean="0">
                <a:solidFill>
                  <a:srgbClr val="FF3399"/>
                </a:solidFill>
                <a:latin typeface="Arial" pitchFamily="34" charset="0"/>
                <a:cs typeface="Arial" pitchFamily="34" charset="0"/>
              </a:rPr>
              <a:t>guồng</a:t>
            </a:r>
            <a:r>
              <a:rPr lang="vi-VN" sz="2400" b="1" dirty="0" smtClean="0">
                <a:solidFill>
                  <a:srgbClr val="FF3399"/>
                </a:solidFill>
              </a:rPr>
              <a:t> </a:t>
            </a:r>
            <a:r>
              <a:rPr lang="vi-VN" sz="2400" dirty="0" smtClean="0">
                <a:solidFill>
                  <a:srgbClr val="FF3399"/>
                </a:solidFill>
              </a:rPr>
              <a:t>(centrifugal/impeller pump):</a:t>
            </a:r>
            <a:endParaRPr lang="en-US" sz="2400" dirty="0">
              <a:solidFill>
                <a:srgbClr val="FF3399"/>
              </a:solidFill>
            </a:endParaRPr>
          </a:p>
        </p:txBody>
      </p:sp>
      <p:pic>
        <p:nvPicPr>
          <p:cNvPr id="47110" name="Picture 6" descr="http://media.web.britannica.com/eb-media/58/3658-004-061948E8.gif"/>
          <p:cNvPicPr>
            <a:picLocks noChangeAspect="1" noChangeArrowheads="1"/>
          </p:cNvPicPr>
          <p:nvPr/>
        </p:nvPicPr>
        <p:blipFill>
          <a:blip r:embed="rId4" cstate="print"/>
          <a:srcRect/>
          <a:stretch>
            <a:fillRect/>
          </a:stretch>
        </p:blipFill>
        <p:spPr bwMode="auto">
          <a:xfrm>
            <a:off x="2743200" y="4000500"/>
            <a:ext cx="2781300" cy="2857500"/>
          </a:xfrm>
          <a:prstGeom prst="rect">
            <a:avLst/>
          </a:prstGeom>
          <a:noFill/>
        </p:spPr>
      </p:pic>
      <p:pic>
        <p:nvPicPr>
          <p:cNvPr id="34818" name="Picture 2" descr="http://toolboxes.flexiblelearning.net.au/demosites/series2/204v2/PROC201/Image/PROC201_010100_G01.gif"/>
          <p:cNvPicPr>
            <a:picLocks noChangeAspect="1" noChangeArrowheads="1" noCrop="1"/>
          </p:cNvPicPr>
          <p:nvPr/>
        </p:nvPicPr>
        <p:blipFill>
          <a:blip r:embed="rId5" cstate="print"/>
          <a:srcRect/>
          <a:stretch>
            <a:fillRect/>
          </a:stretch>
        </p:blipFill>
        <p:spPr bwMode="auto">
          <a:xfrm>
            <a:off x="0" y="1295400"/>
            <a:ext cx="5351978" cy="2276475"/>
          </a:xfrm>
          <a:prstGeom prst="rect">
            <a:avLst/>
          </a:prstGeom>
          <a:noFill/>
        </p:spPr>
      </p:pic>
      <p:sp>
        <p:nvSpPr>
          <p:cNvPr id="9" name="Rectangle 8"/>
          <p:cNvSpPr/>
          <p:nvPr/>
        </p:nvSpPr>
        <p:spPr>
          <a:xfrm>
            <a:off x="3581400" y="342900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Cánh guồng</a:t>
            </a:r>
            <a:endParaRPr lang="en-US" sz="1600" b="1" dirty="0">
              <a:solidFill>
                <a:schemeClr val="tx1"/>
              </a:solidFill>
            </a:endParaRPr>
          </a:p>
        </p:txBody>
      </p:sp>
      <p:sp>
        <p:nvSpPr>
          <p:cNvPr id="10" name="Rectangle 9"/>
          <p:cNvSpPr/>
          <p:nvPr/>
        </p:nvSpPr>
        <p:spPr>
          <a:xfrm>
            <a:off x="3754580" y="2493820"/>
            <a:ext cx="762000" cy="173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Trục</a:t>
            </a:r>
            <a:endParaRPr lang="en-US" sz="1600" b="1" dirty="0">
              <a:solidFill>
                <a:schemeClr val="tx1"/>
              </a:solidFill>
            </a:endParaRPr>
          </a:p>
        </p:txBody>
      </p:sp>
      <p:sp>
        <p:nvSpPr>
          <p:cNvPr id="11" name="Rectangle 10"/>
          <p:cNvSpPr/>
          <p:nvPr/>
        </p:nvSpPr>
        <p:spPr>
          <a:xfrm>
            <a:off x="457200" y="914400"/>
            <a:ext cx="1143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Vỏ bơm </a:t>
            </a:r>
          </a:p>
          <a:p>
            <a:r>
              <a:rPr lang="vi-VN" sz="1400" b="1" dirty="0" smtClean="0">
                <a:solidFill>
                  <a:schemeClr val="tx1"/>
                </a:solidFill>
              </a:rPr>
              <a:t>hình xoắn</a:t>
            </a:r>
            <a:endParaRPr lang="en-US" sz="1400" b="1" dirty="0">
              <a:solidFill>
                <a:schemeClr val="tx1"/>
              </a:solidFill>
            </a:endParaRPr>
          </a:p>
        </p:txBody>
      </p:sp>
      <p:sp>
        <p:nvSpPr>
          <p:cNvPr id="12" name="Rectangle 11"/>
          <p:cNvSpPr/>
          <p:nvPr/>
        </p:nvSpPr>
        <p:spPr>
          <a:xfrm>
            <a:off x="0" y="312420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Ống hút</a:t>
            </a:r>
            <a:endParaRPr lang="en-US" sz="1600" b="1" dirty="0">
              <a:solidFill>
                <a:schemeClr val="tx1"/>
              </a:solidFill>
            </a:endParaRPr>
          </a:p>
        </p:txBody>
      </p:sp>
      <p:sp>
        <p:nvSpPr>
          <p:cNvPr id="13" name="Rectangle 12"/>
          <p:cNvSpPr/>
          <p:nvPr/>
        </p:nvSpPr>
        <p:spPr>
          <a:xfrm>
            <a:off x="4114800" y="137160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Ống đẩy</a:t>
            </a:r>
            <a:endParaRPr lang="en-US" sz="1600" b="1" dirty="0">
              <a:solidFill>
                <a:schemeClr val="tx1"/>
              </a:solidFill>
            </a:endParaRPr>
          </a:p>
        </p:txBody>
      </p:sp>
      <p:sp>
        <p:nvSpPr>
          <p:cNvPr id="14"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a:t>
            </a:r>
            <a:r>
              <a:rPr lang="vi-VN" sz="2400" dirty="0" smtClean="0">
                <a:solidFill>
                  <a:srgbClr val="FF3399"/>
                </a:solidFill>
              </a:rPr>
              <a:t>: </a:t>
            </a:r>
            <a:r>
              <a:rPr lang="en-US" sz="2400" b="1" dirty="0" smtClean="0">
                <a:solidFill>
                  <a:srgbClr val="0070C0"/>
                </a:solidFill>
                <a:latin typeface="Arial" pitchFamily="34" charset="0"/>
                <a:cs typeface="Arial" pitchFamily="34" charset="0"/>
              </a:rPr>
              <a:t>C</a:t>
            </a:r>
            <a:r>
              <a:rPr lang="vi-VN" sz="2400" b="1" dirty="0" smtClean="0">
                <a:solidFill>
                  <a:srgbClr val="0070C0"/>
                </a:solidFill>
                <a:latin typeface="Arial" pitchFamily="34" charset="0"/>
                <a:cs typeface="Arial" pitchFamily="34" charset="0"/>
              </a:rPr>
              <a:t>ấu tạo</a:t>
            </a:r>
            <a:endParaRPr lang="en-US" sz="2400" dirty="0">
              <a:solidFill>
                <a:srgbClr val="0070C0"/>
              </a:solidFill>
            </a:endParaRPr>
          </a:p>
        </p:txBody>
      </p:sp>
      <p:grpSp>
        <p:nvGrpSpPr>
          <p:cNvPr id="15" name="Group 14"/>
          <p:cNvGrpSpPr/>
          <p:nvPr/>
        </p:nvGrpSpPr>
        <p:grpSpPr>
          <a:xfrm>
            <a:off x="1143000" y="1143000"/>
            <a:ext cx="7231254" cy="5486400"/>
            <a:chOff x="1143000" y="1143000"/>
            <a:chExt cx="7231254" cy="5486400"/>
          </a:xfrm>
        </p:grpSpPr>
        <p:pic>
          <p:nvPicPr>
            <p:cNvPr id="49154" name="Picture 2" descr="http://1.bp.blogspot.com/-rIT_hvkt26U/T9hr2Qqdq3I/AAAAAAAABH0/QMEX43JCUDU/s1600/centrifugalpumps11.gif"/>
            <p:cNvPicPr>
              <a:picLocks noChangeAspect="1" noChangeArrowheads="1"/>
            </p:cNvPicPr>
            <p:nvPr/>
          </p:nvPicPr>
          <p:blipFill>
            <a:blip r:embed="rId2" cstate="print"/>
            <a:srcRect/>
            <a:stretch>
              <a:fillRect/>
            </a:stretch>
          </p:blipFill>
          <p:spPr bwMode="auto">
            <a:xfrm>
              <a:off x="1143000" y="1143000"/>
              <a:ext cx="7231254" cy="5486400"/>
            </a:xfrm>
            <a:prstGeom prst="rect">
              <a:avLst/>
            </a:prstGeom>
            <a:noFill/>
          </p:spPr>
        </p:pic>
        <p:sp>
          <p:nvSpPr>
            <p:cNvPr id="5" name="Rectangle 4"/>
            <p:cNvSpPr/>
            <p:nvPr/>
          </p:nvSpPr>
          <p:spPr>
            <a:xfrm>
              <a:off x="4495800" y="1558635"/>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Ống đẩy</a:t>
              </a:r>
              <a:endParaRPr lang="en-US" sz="1600" b="1" dirty="0">
                <a:solidFill>
                  <a:schemeClr val="tx1"/>
                </a:solidFill>
              </a:endParaRPr>
            </a:p>
          </p:txBody>
        </p:sp>
        <p:sp>
          <p:nvSpPr>
            <p:cNvPr id="6" name="Rectangle 5"/>
            <p:cNvSpPr/>
            <p:nvPr/>
          </p:nvSpPr>
          <p:spPr>
            <a:xfrm>
              <a:off x="1219200" y="594360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Ống hút</a:t>
              </a:r>
              <a:endParaRPr lang="en-US" sz="1600" b="1" dirty="0">
                <a:solidFill>
                  <a:schemeClr val="tx1"/>
                </a:solidFill>
              </a:endParaRPr>
            </a:p>
          </p:txBody>
        </p:sp>
        <p:sp>
          <p:nvSpPr>
            <p:cNvPr id="7" name="Rectangle 6"/>
            <p:cNvSpPr/>
            <p:nvPr/>
          </p:nvSpPr>
          <p:spPr>
            <a:xfrm>
              <a:off x="1219200" y="220980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smtClean="0">
                  <a:solidFill>
                    <a:schemeClr val="tx1"/>
                  </a:solidFill>
                  <a:latin typeface="Arial" pitchFamily="34" charset="0"/>
                  <a:cs typeface="Arial" pitchFamily="34" charset="0"/>
                </a:rPr>
                <a:t>B</a:t>
              </a:r>
              <a:r>
                <a:rPr lang="vi-VN" sz="1600" b="1" dirty="0" smtClean="0">
                  <a:solidFill>
                    <a:schemeClr val="tx1"/>
                  </a:solidFill>
                </a:rPr>
                <a:t>ánh guồng</a:t>
              </a:r>
              <a:endParaRPr lang="en-US" sz="1600" b="1" dirty="0">
                <a:solidFill>
                  <a:schemeClr val="tx1"/>
                </a:solidFill>
              </a:endParaRPr>
            </a:p>
          </p:txBody>
        </p:sp>
        <p:sp>
          <p:nvSpPr>
            <p:cNvPr id="8" name="Rectangle 7"/>
            <p:cNvSpPr/>
            <p:nvPr/>
          </p:nvSpPr>
          <p:spPr>
            <a:xfrm>
              <a:off x="1219200" y="1676400"/>
              <a:ext cx="1600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Buồng xoắn</a:t>
              </a:r>
              <a:endParaRPr lang="en-US" sz="1600" b="1" dirty="0">
                <a:solidFill>
                  <a:schemeClr val="tx1"/>
                </a:solidFill>
              </a:endParaRPr>
            </a:p>
          </p:txBody>
        </p:sp>
        <p:sp>
          <p:nvSpPr>
            <p:cNvPr id="9" name="Rectangle 8"/>
            <p:cNvSpPr/>
            <p:nvPr/>
          </p:nvSpPr>
          <p:spPr>
            <a:xfrm>
              <a:off x="4551205" y="1787235"/>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Vỏ bơm</a:t>
              </a:r>
              <a:endParaRPr lang="en-US" sz="1600" b="1" dirty="0">
                <a:solidFill>
                  <a:schemeClr val="tx1"/>
                </a:solidFill>
              </a:endParaRPr>
            </a:p>
          </p:txBody>
        </p:sp>
        <p:sp>
          <p:nvSpPr>
            <p:cNvPr id="11" name="Rectangle 10"/>
            <p:cNvSpPr/>
            <p:nvPr/>
          </p:nvSpPr>
          <p:spPr>
            <a:xfrm>
              <a:off x="4343400" y="525780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Đệm </a:t>
              </a:r>
            </a:p>
            <a:p>
              <a:r>
                <a:rPr lang="vi-VN" sz="1600" b="1" dirty="0" smtClean="0">
                  <a:solidFill>
                    <a:schemeClr val="tx1"/>
                  </a:solidFill>
                </a:rPr>
                <a:t>bít kín</a:t>
              </a:r>
              <a:endParaRPr lang="en-US" sz="1600" b="1" dirty="0">
                <a:solidFill>
                  <a:schemeClr val="tx1"/>
                </a:solidFill>
              </a:endParaRPr>
            </a:p>
          </p:txBody>
        </p:sp>
        <p:sp>
          <p:nvSpPr>
            <p:cNvPr id="12" name="Rectangle 11"/>
            <p:cNvSpPr/>
            <p:nvPr/>
          </p:nvSpPr>
          <p:spPr>
            <a:xfrm>
              <a:off x="4953000" y="558338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Trục</a:t>
              </a:r>
              <a:endParaRPr lang="en-US" sz="1600" b="1" dirty="0">
                <a:solidFill>
                  <a:schemeClr val="tx1"/>
                </a:solidFill>
              </a:endParaRPr>
            </a:p>
          </p:txBody>
        </p:sp>
        <p:sp>
          <p:nvSpPr>
            <p:cNvPr id="13" name="Rectangle 12"/>
            <p:cNvSpPr/>
            <p:nvPr/>
          </p:nvSpPr>
          <p:spPr>
            <a:xfrm>
              <a:off x="6172200" y="198120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Ổ đỡ</a:t>
              </a:r>
              <a:endParaRPr lang="en-US" sz="1600" b="1" dirty="0">
                <a:solidFill>
                  <a:schemeClr val="tx1"/>
                </a:solidFill>
              </a:endParaRPr>
            </a:p>
          </p:txBody>
        </p:sp>
        <p:sp>
          <p:nvSpPr>
            <p:cNvPr id="14" name="Rectangle 13"/>
            <p:cNvSpPr/>
            <p:nvPr/>
          </p:nvSpPr>
          <p:spPr>
            <a:xfrm>
              <a:off x="5715000" y="5791200"/>
              <a:ext cx="13716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b="1" dirty="0" smtClean="0">
                  <a:solidFill>
                    <a:schemeClr val="tx1"/>
                  </a:solidFill>
                </a:rPr>
                <a:t>Vòng dầu</a:t>
              </a:r>
              <a:endParaRPr lang="en-US" sz="1600" b="1" dirty="0">
                <a:solidFill>
                  <a:schemeClr val="tx1"/>
                </a:solidFill>
              </a:endParaRPr>
            </a:p>
          </p:txBody>
        </p:sp>
      </p:grpSp>
      <p:sp>
        <p:nvSpPr>
          <p:cNvPr id="1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a:t>
            </a:r>
            <a:r>
              <a:rPr lang="vi-VN" sz="2400" dirty="0" smtClean="0">
                <a:solidFill>
                  <a:srgbClr val="FF3399"/>
                </a:solidFill>
              </a:rPr>
              <a:t>: </a:t>
            </a:r>
            <a:r>
              <a:rPr lang="en-US" sz="2400" b="1" dirty="0" err="1">
                <a:solidFill>
                  <a:srgbClr val="0070C0"/>
                </a:solidFill>
                <a:latin typeface="Arial" pitchFamily="34" charset="0"/>
                <a:cs typeface="Arial" pitchFamily="34" charset="0"/>
              </a:rPr>
              <a:t>C</a:t>
            </a:r>
            <a:r>
              <a:rPr lang="en-US" sz="2400" b="1" dirty="0" err="1" smtClean="0">
                <a:solidFill>
                  <a:srgbClr val="0070C0"/>
                </a:solidFill>
                <a:latin typeface="Arial" pitchFamily="34" charset="0"/>
                <a:cs typeface="Arial" pitchFamily="34" charset="0"/>
              </a:rPr>
              <a:t>ác</a:t>
            </a:r>
            <a:r>
              <a:rPr lang="en-US" sz="2400" b="1" dirty="0" smtClean="0">
                <a:solidFill>
                  <a:srgbClr val="0070C0"/>
                </a:solidFill>
                <a:latin typeface="Arial" pitchFamily="34" charset="0"/>
                <a:cs typeface="Arial" pitchFamily="34" charset="0"/>
              </a:rPr>
              <a:t> chi </a:t>
            </a:r>
            <a:r>
              <a:rPr lang="en-US" sz="2400" b="1" dirty="0" err="1" smtClean="0">
                <a:solidFill>
                  <a:srgbClr val="0070C0"/>
                </a:solidFill>
                <a:latin typeface="Arial" pitchFamily="34" charset="0"/>
                <a:cs typeface="Arial" pitchFamily="34" charset="0"/>
              </a:rPr>
              <a:t>tiết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cơ</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bản</a:t>
            </a:r>
            <a:endParaRPr lang="en-US" sz="2400" dirty="0">
              <a:solidFill>
                <a:srgbClr val="0070C0"/>
              </a:solidFill>
            </a:endParaRPr>
          </a:p>
        </p:txBody>
      </p:sp>
      <p:sp>
        <p:nvSpPr>
          <p:cNvPr id="4" name="Rectangle 3"/>
          <p:cNvSpPr/>
          <p:nvPr/>
        </p:nvSpPr>
        <p:spPr>
          <a:xfrm>
            <a:off x="1" y="990600"/>
            <a:ext cx="9143999" cy="1015663"/>
          </a:xfrm>
          <a:prstGeom prst="rect">
            <a:avLst/>
          </a:prstGeom>
        </p:spPr>
        <p:txBody>
          <a:bodyPr wrap="square">
            <a:spAutoFit/>
          </a:bodyPr>
          <a:lstStyle/>
          <a:p>
            <a:pPr algn="just"/>
            <a:r>
              <a:rPr lang="en-US" sz="2000" b="1" dirty="0" err="1" smtClean="0">
                <a:solidFill>
                  <a:srgbClr val="009900"/>
                </a:solidFill>
                <a:latin typeface="Arial" pitchFamily="34" charset="0"/>
                <a:cs typeface="Arial" pitchFamily="34" charset="0"/>
              </a:rPr>
              <a:t>Bánh</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guồng</a:t>
            </a:r>
            <a:r>
              <a:rPr lang="en-US" sz="2000" b="1" dirty="0" smtClean="0">
                <a:solidFill>
                  <a:srgbClr val="009900"/>
                </a:solidFill>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bằng</a:t>
            </a:r>
            <a:r>
              <a:rPr lang="en-US" sz="2000" dirty="0" smtClean="0">
                <a:latin typeface="Arial" pitchFamily="34" charset="0"/>
                <a:cs typeface="Arial" pitchFamily="34" charset="0"/>
              </a:rPr>
              <a:t> gang (</a:t>
            </a:r>
            <a:r>
              <a:rPr lang="en-US" sz="2000" dirty="0" err="1" smtClean="0">
                <a:latin typeface="Arial" pitchFamily="34" charset="0"/>
                <a:cs typeface="Arial" pitchFamily="34" charset="0"/>
              </a:rPr>
              <a:t>vận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guồng</a:t>
            </a:r>
            <a:r>
              <a:rPr lang="en-US" sz="2000" dirty="0" smtClean="0">
                <a:latin typeface="Arial" pitchFamily="34" charset="0"/>
                <a:cs typeface="Arial" pitchFamily="34" charset="0"/>
              </a:rPr>
              <a:t>, </a:t>
            </a:r>
            <a:br>
              <a:rPr lang="en-US" sz="2000" dirty="0" smtClean="0">
                <a:latin typeface="Arial" pitchFamily="34" charset="0"/>
                <a:cs typeface="Arial" pitchFamily="34" charset="0"/>
              </a:rPr>
            </a:br>
            <a:r>
              <a:rPr lang="en-US" sz="2000" dirty="0" smtClean="0">
                <a:latin typeface="Arial" pitchFamily="34" charset="0"/>
                <a:cs typeface="Arial" pitchFamily="34" charset="0"/>
              </a:rPr>
              <a:t>u</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a:t>
            </a:r>
            <a:r>
              <a:rPr lang="en-US" sz="2000" dirty="0" smtClean="0">
                <a:latin typeface="Arial" pitchFamily="34" charset="0"/>
                <a:cs typeface="Arial" pitchFamily="34" charset="0"/>
                <a:sym typeface="Symbol"/>
              </a:rPr>
              <a:t> 35÷40 m/s)</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hoặc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đồng</a:t>
            </a:r>
            <a:r>
              <a:rPr lang="en-US" sz="2000" dirty="0" smtClean="0">
                <a:latin typeface="Arial" pitchFamily="34" charset="0"/>
                <a:cs typeface="Arial" pitchFamily="34" charset="0"/>
                <a:sym typeface="Symbol"/>
              </a:rPr>
              <a:t> hay </a:t>
            </a:r>
            <a:r>
              <a:rPr lang="en-US" sz="2000" dirty="0" err="1" smtClean="0">
                <a:latin typeface="Arial" pitchFamily="34" charset="0"/>
                <a:cs typeface="Arial" pitchFamily="34" charset="0"/>
                <a:sym typeface="Symbol"/>
              </a:rPr>
              <a:t>thép</a:t>
            </a:r>
            <a:r>
              <a:rPr lang="en-US" sz="2000" dirty="0" smtClean="0">
                <a:latin typeface="Arial" pitchFamily="34" charset="0"/>
                <a:cs typeface="Arial" pitchFamily="34" charset="0"/>
                <a:sym typeface="Symbol"/>
              </a:rPr>
              <a:t> (u</a:t>
            </a:r>
            <a:r>
              <a:rPr lang="en-US" sz="2000" baseline="-25000" dirty="0" smtClean="0">
                <a:latin typeface="Arial" pitchFamily="34" charset="0"/>
                <a:cs typeface="Arial" pitchFamily="34" charset="0"/>
                <a:sym typeface="Symbol"/>
              </a:rPr>
              <a:t>2</a:t>
            </a:r>
            <a:r>
              <a:rPr lang="en-US" sz="2000" dirty="0" smtClean="0">
                <a:latin typeface="Arial" pitchFamily="34" charset="0"/>
                <a:cs typeface="Arial" pitchFamily="34" charset="0"/>
                <a:sym typeface="Symbol"/>
              </a:rPr>
              <a:t> &lt; 80 m/s).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hai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hở</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dày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tăng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dần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phía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a:t>
            </a:r>
            <a:endParaRPr lang="en-US" sz="2000" dirty="0">
              <a:latin typeface="Arial" pitchFamily="34" charset="0"/>
              <a:cs typeface="Arial" pitchFamily="34" charset="0"/>
            </a:endParaRPr>
          </a:p>
        </p:txBody>
      </p:sp>
      <p:grpSp>
        <p:nvGrpSpPr>
          <p:cNvPr id="18" name="Group 17"/>
          <p:cNvGrpSpPr/>
          <p:nvPr/>
        </p:nvGrpSpPr>
        <p:grpSpPr>
          <a:xfrm>
            <a:off x="457200" y="1953461"/>
            <a:ext cx="7993567" cy="3380539"/>
            <a:chOff x="457200" y="1828800"/>
            <a:chExt cx="7993567" cy="3380539"/>
          </a:xfrm>
        </p:grpSpPr>
        <p:pic>
          <p:nvPicPr>
            <p:cNvPr id="17410" name="Picture 2" descr="http://www.fao.org/docrep/r4082e/r4082e3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8800"/>
              <a:ext cx="7612567" cy="33805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7200" y="3657600"/>
              <a:ext cx="105092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Arial" pitchFamily="34" charset="0"/>
                  <a:cs typeface="Arial" pitchFamily="34" charset="0"/>
                </a:rPr>
                <a:t>volute</a:t>
              </a:r>
              <a:endParaRPr lang="en-US" sz="2000" b="1" dirty="0">
                <a:solidFill>
                  <a:schemeClr val="tx1"/>
                </a:solidFill>
              </a:endParaRPr>
            </a:p>
          </p:txBody>
        </p:sp>
        <p:cxnSp>
          <p:nvCxnSpPr>
            <p:cNvPr id="11" name="Straight Arrow Connector 10"/>
            <p:cNvCxnSpPr/>
            <p:nvPr/>
          </p:nvCxnSpPr>
          <p:spPr>
            <a:xfrm flipV="1">
              <a:off x="1066800" y="3352800"/>
              <a:ext cx="457200" cy="304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130672" y="4724400"/>
              <a:ext cx="1050928"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smtClean="0">
                  <a:solidFill>
                    <a:schemeClr val="tx1"/>
                  </a:solidFill>
                  <a:latin typeface="Arial" pitchFamily="34" charset="0"/>
                  <a:cs typeface="Arial" pitchFamily="34" charset="0"/>
                </a:rPr>
                <a:t>seal</a:t>
              </a:r>
              <a:endParaRPr lang="en-US" sz="2000" b="1" dirty="0">
                <a:solidFill>
                  <a:schemeClr val="tx1"/>
                </a:solidFill>
              </a:endParaRPr>
            </a:p>
          </p:txBody>
        </p:sp>
      </p:grpSp>
      <p:sp>
        <p:nvSpPr>
          <p:cNvPr id="19" name="Freeform 18"/>
          <p:cNvSpPr/>
          <p:nvPr/>
        </p:nvSpPr>
        <p:spPr>
          <a:xfrm>
            <a:off x="3875314" y="1875972"/>
            <a:ext cx="508041" cy="333828"/>
          </a:xfrm>
          <a:custGeom>
            <a:avLst/>
            <a:gdLst>
              <a:gd name="connsiteX0" fmla="*/ 0 w 508041"/>
              <a:gd name="connsiteY0" fmla="*/ 0 h 333828"/>
              <a:gd name="connsiteX1" fmla="*/ 508000 w 508041"/>
              <a:gd name="connsiteY1" fmla="*/ 101600 h 333828"/>
              <a:gd name="connsiteX2" fmla="*/ 29029 w 508041"/>
              <a:gd name="connsiteY2" fmla="*/ 130628 h 333828"/>
              <a:gd name="connsiteX3" fmla="*/ 116115 w 508041"/>
              <a:gd name="connsiteY3" fmla="*/ 333828 h 333828"/>
            </a:gdLst>
            <a:ahLst/>
            <a:cxnLst>
              <a:cxn ang="0">
                <a:pos x="connsiteX0" y="connsiteY0"/>
              </a:cxn>
              <a:cxn ang="0">
                <a:pos x="connsiteX1" y="connsiteY1"/>
              </a:cxn>
              <a:cxn ang="0">
                <a:pos x="connsiteX2" y="connsiteY2"/>
              </a:cxn>
              <a:cxn ang="0">
                <a:pos x="connsiteX3" y="connsiteY3"/>
              </a:cxn>
            </a:cxnLst>
            <a:rect l="l" t="t" r="r" b="b"/>
            <a:pathLst>
              <a:path w="508041" h="333828">
                <a:moveTo>
                  <a:pt x="0" y="0"/>
                </a:moveTo>
                <a:cubicBezTo>
                  <a:pt x="251581" y="39914"/>
                  <a:pt x="503162" y="79829"/>
                  <a:pt x="508000" y="101600"/>
                </a:cubicBezTo>
                <a:cubicBezTo>
                  <a:pt x="512838" y="123371"/>
                  <a:pt x="94343" y="91923"/>
                  <a:pt x="29029" y="130628"/>
                </a:cubicBezTo>
                <a:cubicBezTo>
                  <a:pt x="-36285" y="169333"/>
                  <a:pt x="39915" y="251580"/>
                  <a:pt x="116115" y="333828"/>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20"/>
          <p:cNvSpPr/>
          <p:nvPr/>
        </p:nvSpPr>
        <p:spPr>
          <a:xfrm>
            <a:off x="4632327" y="5766137"/>
            <a:ext cx="4572001" cy="1015663"/>
          </a:xfrm>
          <a:prstGeom prst="rect">
            <a:avLst/>
          </a:prstGeom>
        </p:spPr>
        <p:txBody>
          <a:bodyPr wrap="square">
            <a:spAutoFit/>
          </a:bodyPr>
          <a:lstStyle/>
          <a:p>
            <a:pPr algn="just"/>
            <a:r>
              <a:rPr lang="en-US" sz="2000" b="1" dirty="0" err="1" smtClean="0">
                <a:solidFill>
                  <a:schemeClr val="accent2">
                    <a:lumMod val="75000"/>
                  </a:schemeClr>
                </a:solidFill>
                <a:latin typeface="Arial" pitchFamily="34" charset="0"/>
                <a:cs typeface="Arial" pitchFamily="34" charset="0"/>
              </a:rPr>
              <a:t>Hộp</a:t>
            </a:r>
            <a:r>
              <a:rPr lang="en-US" sz="2000" b="1" dirty="0" smtClean="0">
                <a:solidFill>
                  <a:schemeClr val="accent2">
                    <a:lumMod val="75000"/>
                  </a:schemeClr>
                </a:solidFill>
                <a:latin typeface="Arial" pitchFamily="34" charset="0"/>
                <a:cs typeface="Arial" pitchFamily="34" charset="0"/>
              </a:rPr>
              <a:t> </a:t>
            </a:r>
            <a:r>
              <a:rPr lang="en-US" sz="2000" b="1" dirty="0" err="1" smtClean="0">
                <a:solidFill>
                  <a:schemeClr val="accent2">
                    <a:lumMod val="75000"/>
                  </a:schemeClr>
                </a:solidFill>
                <a:latin typeface="Arial" pitchFamily="34" charset="0"/>
                <a:cs typeface="Arial" pitchFamily="34" charset="0"/>
              </a:rPr>
              <a:t>đệm</a:t>
            </a:r>
            <a:r>
              <a:rPr lang="en-US" sz="2000" b="1" dirty="0" smtClean="0">
                <a:solidFill>
                  <a:schemeClr val="accent2">
                    <a:lumMod val="75000"/>
                  </a:schemeClr>
                </a:solidFill>
                <a:latin typeface="Arial" pitchFamily="34" charset="0"/>
                <a:cs typeface="Arial" pitchFamily="34" charset="0"/>
              </a:rPr>
              <a:t>: </a:t>
            </a:r>
            <a:r>
              <a:rPr lang="en-US" sz="2000" dirty="0" err="1" smtClean="0">
                <a:latin typeface="Arial" pitchFamily="34" charset="0"/>
                <a:cs typeface="Arial" pitchFamily="34" charset="0"/>
              </a:rPr>
              <a:t>bít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vỏ</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chỗ</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gồm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vỏ</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hộp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đệm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chứa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đệm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hộp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đệm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định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đệm</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cxnSp>
        <p:nvCxnSpPr>
          <p:cNvPr id="22" name="Straight Arrow Connector 21"/>
          <p:cNvCxnSpPr/>
          <p:nvPr/>
        </p:nvCxnSpPr>
        <p:spPr>
          <a:xfrm flipV="1">
            <a:off x="4800600" y="4087062"/>
            <a:ext cx="762000" cy="71353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 y="5150584"/>
            <a:ext cx="4572001" cy="1631216"/>
          </a:xfrm>
          <a:prstGeom prst="rect">
            <a:avLst/>
          </a:prstGeom>
        </p:spPr>
        <p:txBody>
          <a:bodyPr wrap="square">
            <a:spAutoFit/>
          </a:bodyPr>
          <a:lstStyle/>
          <a:p>
            <a:pPr algn="just"/>
            <a:r>
              <a:rPr lang="en-US" sz="2000" b="1" dirty="0" err="1" smtClean="0">
                <a:solidFill>
                  <a:srgbClr val="FF6600"/>
                </a:solidFill>
                <a:latin typeface="Arial" pitchFamily="34" charset="0"/>
                <a:cs typeface="Arial" pitchFamily="34" charset="0"/>
              </a:rPr>
              <a:t>Vỏ</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bơm</a:t>
            </a:r>
            <a:r>
              <a:rPr lang="en-US" sz="2000" b="1" dirty="0" smtClean="0">
                <a:solidFill>
                  <a:srgbClr val="FF6600"/>
                </a:solidFill>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xoắn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ốc</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cấp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thì</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chỉ</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cấp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cuối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xoắn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thành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hai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a:latin typeface="Arial" pitchFamily="34" charset="0"/>
                <a:cs typeface="Arial" pitchFamily="34" charset="0"/>
              </a:rPr>
              <a:t> </a:t>
            </a:r>
            <a:r>
              <a:rPr lang="en-US" sz="2000" dirty="0" smtClean="0">
                <a:latin typeface="Arial" pitchFamily="34" charset="0"/>
                <a:cs typeface="Arial" pitchFamily="34" charset="0"/>
              </a:rPr>
              <a:t>(</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dưới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bề</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mặt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nằm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ngang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trục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26" name="Freeform 25"/>
          <p:cNvSpPr/>
          <p:nvPr/>
        </p:nvSpPr>
        <p:spPr>
          <a:xfrm>
            <a:off x="4775200" y="4978400"/>
            <a:ext cx="741098" cy="856343"/>
          </a:xfrm>
          <a:custGeom>
            <a:avLst/>
            <a:gdLst>
              <a:gd name="connsiteX0" fmla="*/ 0 w 741098"/>
              <a:gd name="connsiteY0" fmla="*/ 0 h 856343"/>
              <a:gd name="connsiteX1" fmla="*/ 740229 w 741098"/>
              <a:gd name="connsiteY1" fmla="*/ 174171 h 856343"/>
              <a:gd name="connsiteX2" fmla="*/ 159657 w 741098"/>
              <a:gd name="connsiteY2" fmla="*/ 377371 h 856343"/>
              <a:gd name="connsiteX3" fmla="*/ 653143 w 741098"/>
              <a:gd name="connsiteY3" fmla="*/ 856343 h 856343"/>
            </a:gdLst>
            <a:ahLst/>
            <a:cxnLst>
              <a:cxn ang="0">
                <a:pos x="connsiteX0" y="connsiteY0"/>
              </a:cxn>
              <a:cxn ang="0">
                <a:pos x="connsiteX1" y="connsiteY1"/>
              </a:cxn>
              <a:cxn ang="0">
                <a:pos x="connsiteX2" y="connsiteY2"/>
              </a:cxn>
              <a:cxn ang="0">
                <a:pos x="connsiteX3" y="connsiteY3"/>
              </a:cxn>
            </a:cxnLst>
            <a:rect l="l" t="t" r="r" b="b"/>
            <a:pathLst>
              <a:path w="741098" h="856343">
                <a:moveTo>
                  <a:pt x="0" y="0"/>
                </a:moveTo>
                <a:cubicBezTo>
                  <a:pt x="356810" y="55638"/>
                  <a:pt x="713620" y="111276"/>
                  <a:pt x="740229" y="174171"/>
                </a:cubicBezTo>
                <a:cubicBezTo>
                  <a:pt x="766838" y="237066"/>
                  <a:pt x="174171" y="263676"/>
                  <a:pt x="159657" y="377371"/>
                </a:cubicBezTo>
                <a:cubicBezTo>
                  <a:pt x="145143" y="491066"/>
                  <a:pt x="399143" y="673704"/>
                  <a:pt x="653143" y="856343"/>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Freeform 27"/>
          <p:cNvSpPr/>
          <p:nvPr/>
        </p:nvSpPr>
        <p:spPr>
          <a:xfrm>
            <a:off x="105207" y="3918857"/>
            <a:ext cx="798407" cy="1306286"/>
          </a:xfrm>
          <a:custGeom>
            <a:avLst/>
            <a:gdLst>
              <a:gd name="connsiteX0" fmla="*/ 388279 w 798407"/>
              <a:gd name="connsiteY0" fmla="*/ 0 h 1306286"/>
              <a:gd name="connsiteX1" fmla="*/ 10907 w 798407"/>
              <a:gd name="connsiteY1" fmla="*/ 333829 h 1306286"/>
              <a:gd name="connsiteX2" fmla="*/ 765650 w 798407"/>
              <a:gd name="connsiteY2" fmla="*/ 319314 h 1306286"/>
              <a:gd name="connsiteX3" fmla="*/ 591479 w 798407"/>
              <a:gd name="connsiteY3" fmla="*/ 1306286 h 1306286"/>
            </a:gdLst>
            <a:ahLst/>
            <a:cxnLst>
              <a:cxn ang="0">
                <a:pos x="connsiteX0" y="connsiteY0"/>
              </a:cxn>
              <a:cxn ang="0">
                <a:pos x="connsiteX1" y="connsiteY1"/>
              </a:cxn>
              <a:cxn ang="0">
                <a:pos x="connsiteX2" y="connsiteY2"/>
              </a:cxn>
              <a:cxn ang="0">
                <a:pos x="connsiteX3" y="connsiteY3"/>
              </a:cxn>
            </a:cxnLst>
            <a:rect l="l" t="t" r="r" b="b"/>
            <a:pathLst>
              <a:path w="798407" h="1306286">
                <a:moveTo>
                  <a:pt x="388279" y="0"/>
                </a:moveTo>
                <a:cubicBezTo>
                  <a:pt x="168145" y="140305"/>
                  <a:pt x="-51988" y="280610"/>
                  <a:pt x="10907" y="333829"/>
                </a:cubicBezTo>
                <a:cubicBezTo>
                  <a:pt x="73802" y="387048"/>
                  <a:pt x="668888" y="157238"/>
                  <a:pt x="765650" y="319314"/>
                </a:cubicBezTo>
                <a:cubicBezTo>
                  <a:pt x="862412" y="481390"/>
                  <a:pt x="726945" y="893838"/>
                  <a:pt x="591479" y="1306286"/>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6399160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pecom.vn/Pictures/mat-cat-bom-ly-tam-PECOM.jpg"/>
          <p:cNvPicPr>
            <a:picLocks noChangeAspect="1" noChangeArrowheads="1"/>
          </p:cNvPicPr>
          <p:nvPr/>
        </p:nvPicPr>
        <p:blipFill>
          <a:blip r:embed="rId2" cstate="print"/>
          <a:srcRect/>
          <a:stretch>
            <a:fillRect/>
          </a:stretch>
        </p:blipFill>
        <p:spPr bwMode="auto">
          <a:xfrm>
            <a:off x="1295400" y="1066800"/>
            <a:ext cx="6665248" cy="5638800"/>
          </a:xfrm>
          <a:prstGeom prst="rect">
            <a:avLst/>
          </a:prstGeom>
          <a:noFill/>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605135"/>
            <a:ext cx="9144000" cy="461665"/>
          </a:xfrm>
          <a:prstGeom prst="rect">
            <a:avLst/>
          </a:prstGeom>
        </p:spPr>
        <p:txBody>
          <a:bodyPr wrap="square">
            <a:spAutoFit/>
          </a:bodyPr>
          <a:lstStyle/>
          <a:p>
            <a:r>
              <a:rPr lang="vi-VN" sz="2400" b="1" dirty="0" smtClean="0">
                <a:solidFill>
                  <a:srgbClr val="FF3399"/>
                </a:solidFill>
              </a:rPr>
              <a:t>Bơm ly tâm</a:t>
            </a:r>
            <a:r>
              <a:rPr lang="vi-VN" sz="2400" dirty="0" smtClean="0">
                <a:solidFill>
                  <a:srgbClr val="FF3399"/>
                </a:solidFill>
              </a:rPr>
              <a:t>: </a:t>
            </a:r>
            <a:r>
              <a:rPr lang="en-US" sz="2400" b="1" dirty="0">
                <a:solidFill>
                  <a:srgbClr val="0070C0"/>
                </a:solidFill>
                <a:latin typeface="Arial" pitchFamily="34" charset="0"/>
                <a:cs typeface="Arial" pitchFamily="34" charset="0"/>
              </a:rPr>
              <a:t>M</a:t>
            </a:r>
            <a:r>
              <a:rPr lang="vi-VN" sz="2400" b="1" dirty="0" smtClean="0">
                <a:solidFill>
                  <a:srgbClr val="0070C0"/>
                </a:solidFill>
                <a:latin typeface="Arial" pitchFamily="34" charset="0"/>
                <a:cs typeface="Arial" pitchFamily="34" charset="0"/>
              </a:rPr>
              <a:t>ặt cắt bơm ly tâm - PECOM</a:t>
            </a:r>
            <a:endParaRPr lang="en-US" sz="2400" b="1" dirty="0">
              <a:solidFill>
                <a:srgbClr val="0070C0"/>
              </a:solidFill>
              <a:latin typeface="Arial" pitchFamily="34" charset="0"/>
              <a:cs typeface="Arial" pitchFamily="34" charset="0"/>
            </a:endParaRPr>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File:Centrifugal Pump-mod.jpg">
            <a:hlinkClick r:id="rId2"/>
          </p:cNvPr>
          <p:cNvPicPr>
            <a:picLocks noChangeAspect="1" noChangeArrowheads="1"/>
          </p:cNvPicPr>
          <p:nvPr/>
        </p:nvPicPr>
        <p:blipFill>
          <a:blip r:embed="rId3" cstate="print"/>
          <a:srcRect/>
          <a:stretch>
            <a:fillRect/>
          </a:stretch>
        </p:blipFill>
        <p:spPr bwMode="auto">
          <a:xfrm>
            <a:off x="533400" y="590550"/>
            <a:ext cx="8153400" cy="6115050"/>
          </a:xfrm>
          <a:prstGeom prst="rect">
            <a:avLst/>
          </a:prstGeom>
          <a:noFill/>
        </p:spPr>
      </p:pic>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6" name="Rectangle 5"/>
          <p:cNvSpPr/>
          <p:nvPr/>
        </p:nvSpPr>
        <p:spPr>
          <a:xfrm>
            <a:off x="1" y="605135"/>
            <a:ext cx="9144000" cy="461665"/>
          </a:xfrm>
          <a:prstGeom prst="rect">
            <a:avLst/>
          </a:prstGeom>
        </p:spPr>
        <p:txBody>
          <a:bodyPr wrap="square">
            <a:spAutoFit/>
          </a:bodyPr>
          <a:lstStyle/>
          <a:p>
            <a:r>
              <a:rPr lang="vi-VN" sz="2400" b="1" dirty="0" smtClean="0">
                <a:solidFill>
                  <a:srgbClr val="FF3399"/>
                </a:solidFill>
              </a:rPr>
              <a:t>Bơm ly tâm</a:t>
            </a:r>
            <a:r>
              <a:rPr lang="vi-VN" sz="2400" dirty="0" smtClean="0">
                <a:solidFill>
                  <a:srgbClr val="FF3399"/>
                </a:solidFill>
              </a:rPr>
              <a:t>: </a:t>
            </a:r>
            <a:r>
              <a:rPr lang="en-US" sz="2400" b="1" dirty="0">
                <a:solidFill>
                  <a:srgbClr val="0070C0"/>
                </a:solidFill>
                <a:latin typeface="Arial" pitchFamily="34" charset="0"/>
                <a:cs typeface="Arial" pitchFamily="34" charset="0"/>
              </a:rPr>
              <a:t>H</a:t>
            </a:r>
            <a:r>
              <a:rPr lang="vi-VN" sz="2400" b="1" dirty="0" smtClean="0">
                <a:solidFill>
                  <a:srgbClr val="0070C0"/>
                </a:solidFill>
                <a:latin typeface="Arial" pitchFamily="34" charset="0"/>
                <a:cs typeface="Arial" pitchFamily="34" charset="0"/>
              </a:rPr>
              <a:t>ình cắt</a:t>
            </a:r>
            <a:endParaRPr lang="en-US" sz="2400" dirty="0">
              <a:solidFill>
                <a:srgbClr val="0070C0"/>
              </a:solidFill>
            </a:endParaRPr>
          </a:p>
        </p:txBody>
      </p:sp>
      <p:sp>
        <p:nvSpPr>
          <p:cNvPr id="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39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2.bp.blogspot.com/-STHeZtljbfg/T3C7wF6QiOI/AAAAAAAAAPs/ZisCzBYs97A/s1600/0001+2012-03-26.bmp"/>
          <p:cNvPicPr>
            <a:picLocks noChangeAspect="1" noChangeArrowheads="1"/>
          </p:cNvPicPr>
          <p:nvPr/>
        </p:nvPicPr>
        <p:blipFill>
          <a:blip r:embed="rId2" cstate="print"/>
          <a:srcRect/>
          <a:stretch>
            <a:fillRect/>
          </a:stretch>
        </p:blipFill>
        <p:spPr bwMode="auto">
          <a:xfrm>
            <a:off x="0" y="1447800"/>
            <a:ext cx="9144000" cy="5113495"/>
          </a:xfrm>
          <a:prstGeom prst="rect">
            <a:avLst/>
          </a:prstGeom>
          <a:noFill/>
        </p:spPr>
      </p:pic>
      <p:sp>
        <p:nvSpPr>
          <p:cNvPr id="3" name="Rectangle 2"/>
          <p:cNvSpPr/>
          <p:nvPr/>
        </p:nvSpPr>
        <p:spPr>
          <a:xfrm>
            <a:off x="0" y="68580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b="1" dirty="0" smtClean="0">
                <a:solidFill>
                  <a:srgbClr val="0000FF"/>
                </a:solidFill>
                <a:latin typeface="Arial" pitchFamily="34" charset="0"/>
                <a:cs typeface="Arial" pitchFamily="34" charset="0"/>
              </a:rPr>
              <a:t>Sơ đồ phân loại máy bơm</a:t>
            </a:r>
            <a:endParaRPr lang="en-US" sz="4400" dirty="0" smtClean="0">
              <a:solidFill>
                <a:srgbClr val="0000FF"/>
              </a:solidFill>
              <a:latin typeface="Arial" pitchFamily="34" charset="0"/>
              <a:cs typeface="Arial" pitchFamily="34" charset="0"/>
            </a:endParaRP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smtClean="0">
                <a:solidFill>
                  <a:srgbClr val="0070C0"/>
                </a:solidFill>
                <a:latin typeface="Arial" pitchFamily="34" charset="0"/>
                <a:cs typeface="Arial" pitchFamily="34" charset="0"/>
              </a:rPr>
              <a:t>C</a:t>
            </a:r>
            <a:r>
              <a:rPr lang="vi-VN" sz="2400" b="1" dirty="0" smtClean="0">
                <a:solidFill>
                  <a:srgbClr val="0070C0"/>
                </a:solidFill>
                <a:latin typeface="Arial" pitchFamily="34" charset="0"/>
                <a:cs typeface="Arial" pitchFamily="34" charset="0"/>
              </a:rPr>
              <a:t>ác </a:t>
            </a:r>
            <a:r>
              <a:rPr lang="en-US" sz="2400" b="1" dirty="0" err="1" smtClean="0">
                <a:solidFill>
                  <a:srgbClr val="0070C0"/>
                </a:solidFill>
                <a:latin typeface="Arial" pitchFamily="34" charset="0"/>
                <a:cs typeface="Arial" pitchFamily="34" charset="0"/>
              </a:rPr>
              <a:t>loại</a:t>
            </a:r>
            <a:r>
              <a:rPr lang="vi-VN" sz="2400" b="1" dirty="0" smtClean="0">
                <a:solidFill>
                  <a:srgbClr val="0070C0"/>
                </a:solidFill>
                <a:latin typeface="Arial" pitchFamily="34" charset="0"/>
                <a:cs typeface="Arial" pitchFamily="34" charset="0"/>
              </a:rPr>
              <a:t> cánh guồng</a:t>
            </a:r>
            <a:endParaRPr lang="en-US" sz="2400" dirty="0">
              <a:solidFill>
                <a:srgbClr val="0070C0"/>
              </a:solidFill>
              <a:latin typeface="Arial" pitchFamily="34" charset="0"/>
              <a:cs typeface="Arial" pitchFamily="34" charset="0"/>
            </a:endParaRPr>
          </a:p>
        </p:txBody>
      </p:sp>
      <p:grpSp>
        <p:nvGrpSpPr>
          <p:cNvPr id="2" name="Group 1"/>
          <p:cNvGrpSpPr/>
          <p:nvPr/>
        </p:nvGrpSpPr>
        <p:grpSpPr>
          <a:xfrm>
            <a:off x="1295400" y="990600"/>
            <a:ext cx="6295571" cy="5867400"/>
            <a:chOff x="1295400" y="1139522"/>
            <a:chExt cx="6295571" cy="5867400"/>
          </a:xfrm>
        </p:grpSpPr>
        <p:pic>
          <p:nvPicPr>
            <p:cNvPr id="9218" name="Picture 2" descr="http://www.mhhe.com/engcs/civil/finnemore/graphics/images/fin32020_ch15/Chapter15/images/fin32020_15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139522"/>
              <a:ext cx="6295571" cy="571847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34029" y="3730322"/>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K</a:t>
              </a:r>
              <a:r>
                <a:rPr lang="vi-VN" b="1" dirty="0" smtClean="0">
                  <a:solidFill>
                    <a:schemeClr val="tx1"/>
                  </a:solidFill>
                  <a:latin typeface="Arial" pitchFamily="34" charset="0"/>
                  <a:cs typeface="Arial" pitchFamily="34" charset="0"/>
                </a:rPr>
                <a:t>ín hai bên</a:t>
              </a:r>
              <a:endParaRPr lang="en-US" b="1" dirty="0">
                <a:solidFill>
                  <a:schemeClr val="tx1"/>
                </a:solidFill>
                <a:latin typeface="Arial" pitchFamily="34" charset="0"/>
                <a:cs typeface="Arial" pitchFamily="34" charset="0"/>
              </a:endParaRPr>
            </a:p>
          </p:txBody>
        </p:sp>
        <p:sp>
          <p:nvSpPr>
            <p:cNvPr id="6" name="Rectangle 5"/>
            <p:cNvSpPr/>
            <p:nvPr/>
          </p:nvSpPr>
          <p:spPr>
            <a:xfrm>
              <a:off x="5105400" y="3730322"/>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dirty="0" smtClean="0">
                  <a:solidFill>
                    <a:schemeClr val="tx1"/>
                  </a:solidFill>
                </a:rPr>
                <a:t>Dạng nửa hở</a:t>
              </a:r>
              <a:endParaRPr lang="en-US" b="1" dirty="0">
                <a:solidFill>
                  <a:schemeClr val="tx1"/>
                </a:solidFill>
              </a:endParaRPr>
            </a:p>
          </p:txBody>
        </p:sp>
        <p:sp>
          <p:nvSpPr>
            <p:cNvPr id="7" name="Rectangle 6"/>
            <p:cNvSpPr/>
            <p:nvPr/>
          </p:nvSpPr>
          <p:spPr>
            <a:xfrm>
              <a:off x="5181600" y="6620479"/>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Arial" pitchFamily="34" charset="0"/>
                  <a:cs typeface="Arial" pitchFamily="34" charset="0"/>
                </a:rPr>
                <a:t>Cánh</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quạt</a:t>
              </a:r>
              <a:endParaRPr lang="en-US" b="1" dirty="0">
                <a:solidFill>
                  <a:schemeClr val="tx1"/>
                </a:solidFill>
                <a:latin typeface="Arial" pitchFamily="34" charset="0"/>
                <a:cs typeface="Arial" pitchFamily="34" charset="0"/>
              </a:endParaRPr>
            </a:p>
          </p:txBody>
        </p:sp>
        <p:sp>
          <p:nvSpPr>
            <p:cNvPr id="8" name="Rectangle 7"/>
            <p:cNvSpPr/>
            <p:nvPr/>
          </p:nvSpPr>
          <p:spPr>
            <a:xfrm>
              <a:off x="1937658" y="6625922"/>
              <a:ext cx="18288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Arial" pitchFamily="34" charset="0"/>
                  <a:cs typeface="Arial" pitchFamily="34" charset="0"/>
                </a:rPr>
                <a:t>Phối</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dòng</a:t>
              </a:r>
              <a:endParaRPr lang="en-US" b="1" dirty="0">
                <a:solidFill>
                  <a:schemeClr val="tx1"/>
                </a:solidFill>
                <a:latin typeface="Arial" pitchFamily="34" charset="0"/>
                <a:cs typeface="Arial" pitchFamily="34" charset="0"/>
              </a:endParaRPr>
            </a:p>
          </p:txBody>
        </p:sp>
      </p:gr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50402334"/>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68" name="Picture 40" descr="Animation1"/>
          <p:cNvPicPr>
            <a:picLocks noChangeAspect="1" noChangeArrowheads="1" noCrop="1"/>
          </p:cNvPicPr>
          <p:nvPr/>
        </p:nvPicPr>
        <p:blipFill>
          <a:blip r:embed="rId2" cstate="print"/>
          <a:srcRect/>
          <a:stretch>
            <a:fillRect/>
          </a:stretch>
        </p:blipFill>
        <p:spPr bwMode="auto">
          <a:xfrm>
            <a:off x="457200" y="685800"/>
            <a:ext cx="8229600" cy="6172200"/>
          </a:xfrm>
          <a:prstGeom prst="rect">
            <a:avLst/>
          </a:prstGeom>
          <a:noFill/>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a:solidFill>
                  <a:srgbClr val="0070C0"/>
                </a:solidFill>
                <a:latin typeface="Arial" pitchFamily="34" charset="0"/>
                <a:cs typeface="Arial" pitchFamily="34" charset="0"/>
              </a:rPr>
              <a:t>N</a:t>
            </a:r>
            <a:r>
              <a:rPr lang="vi-VN" sz="2400" b="1" dirty="0" smtClean="0">
                <a:solidFill>
                  <a:srgbClr val="0070C0"/>
                </a:solidFill>
                <a:latin typeface="Arial" pitchFamily="34" charset="0"/>
                <a:cs typeface="Arial" pitchFamily="34" charset="0"/>
              </a:rPr>
              <a:t>guyên lý hoạt động</a:t>
            </a:r>
            <a:endParaRPr lang="en-US" sz="2400" dirty="0">
              <a:solidFill>
                <a:srgbClr val="0070C0"/>
              </a:solidFill>
              <a:latin typeface="Arial" pitchFamily="34" charset="0"/>
              <a:cs typeface="Arial" pitchFamily="34" charset="0"/>
            </a:endParaRPr>
          </a:p>
        </p:txBody>
      </p:sp>
      <p:pic>
        <p:nvPicPr>
          <p:cNvPr id="22548" name="Picture 20" descr="http://visit.webhosting.yahoo.com/visit.gif?&amp;r=http%3A//www.vmi-dredges.com/Pump.htm&amp;b=Microsoft%20Internet%20Explorer%205.0%20%28compatible%3B%20MSIE%209.0%3B%20Windows%20NT%206.1%3B%20Trident/5.0%3B%20SLCC2%3B%20.NET%20CLR%202.0.50727%3B%20.NET%20CLR%203.5.30729%3B%20.NET%20CLR%203.0.30729%3B%20Media%20Center%20PC%206.0%3B%20InfoPath.2%3B%20Tablet%20PC%202.0%3B%20.NET4.0C%29&amp;s=1280x800&amp;o=Win32&amp;c=32&amp;j=true&amp;v=1.2"/>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pic>
        <p:nvPicPr>
          <p:cNvPr id="22560" name="Picture 32" descr="http://visit.webhosting.yahoo.com/visit.gif?&amp;r=http%3A//www.vmi-dredges.com/Pump.htm&amp;b=Microsoft%20Internet%20Explorer%205.0%20%28compatible%3B%20MSIE%209.0%3B%20Windows%20NT%206.1%3B%20Trident/5.0%3B%20SLCC2%3B%20.NET%20CLR%202.0.50727%3B%20.NET%20CLR%203.5.30729%3B%20.NET%20CLR%203.0.30729%3B%20Media%20Center%20PC%206.0%3B%20InfoPath.2%3B%20Tablet%20PC%202.0%3B%20.NET4.0C%29&amp;s=1280x800&amp;o=Win32&amp;c=32&amp;j=true&amp;v=1.2"/>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sp>
        <p:nvSpPr>
          <p:cNvPr id="22567" name="AutoShape 39"/>
          <p:cNvSpPr>
            <a:spLocks noChangeArrowheads="1"/>
          </p:cNvSpPr>
          <p:nvPr/>
        </p:nvSpPr>
        <p:spPr bwMode="auto">
          <a:xfrm rot="784430">
            <a:off x="6789738" y="5029200"/>
            <a:ext cx="762000" cy="390525"/>
          </a:xfrm>
          <a:prstGeom prst="leftArrow">
            <a:avLst>
              <a:gd name="adj1" fmla="val 46259"/>
              <a:gd name="adj2" fmla="val 48275"/>
            </a:avLst>
          </a:prstGeom>
          <a:gradFill rotWithShape="1">
            <a:gsLst>
              <a:gs pos="0">
                <a:srgbClr val="FF0000"/>
              </a:gs>
              <a:gs pos="100000">
                <a:srgbClr val="FF0000">
                  <a:gamma/>
                  <a:shade val="86275"/>
                  <a:invGamma/>
                </a:srgbClr>
              </a:gs>
            </a:gsLst>
            <a:lin ang="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sp>
        <p:nvSpPr>
          <p:cNvPr id="22566" name="AutoShape 38"/>
          <p:cNvSpPr>
            <a:spLocks noChangeArrowheads="1"/>
          </p:cNvSpPr>
          <p:nvPr/>
        </p:nvSpPr>
        <p:spPr bwMode="auto">
          <a:xfrm flipH="1">
            <a:off x="5334000" y="3791223"/>
            <a:ext cx="1600200" cy="457200"/>
          </a:xfrm>
          <a:prstGeom prst="curvedDownArrow">
            <a:avLst>
              <a:gd name="adj1" fmla="val 59727"/>
              <a:gd name="adj2" fmla="val 129727"/>
              <a:gd name="adj3" fmla="val 33333"/>
            </a:avLst>
          </a:prstGeom>
          <a:gradFill rotWithShape="1">
            <a:gsLst>
              <a:gs pos="0">
                <a:srgbClr val="FF0000"/>
              </a:gs>
              <a:gs pos="100000">
                <a:srgbClr val="FF0000">
                  <a:gamma/>
                  <a:shade val="86275"/>
                  <a:invGamma/>
                </a:srgbClr>
              </a:gs>
            </a:gsLst>
            <a:lin ang="540000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sp>
        <p:nvSpPr>
          <p:cNvPr id="22565" name="AutoShape 37"/>
          <p:cNvSpPr>
            <a:spLocks noChangeArrowheads="1"/>
          </p:cNvSpPr>
          <p:nvPr/>
        </p:nvSpPr>
        <p:spPr bwMode="auto">
          <a:xfrm>
            <a:off x="6553200" y="2895600"/>
            <a:ext cx="381000" cy="838200"/>
          </a:xfrm>
          <a:prstGeom prst="upArrow">
            <a:avLst>
              <a:gd name="adj1" fmla="val 50000"/>
              <a:gd name="adj2" fmla="val 55000"/>
            </a:avLst>
          </a:prstGeom>
          <a:gradFill rotWithShape="1">
            <a:gsLst>
              <a:gs pos="0">
                <a:srgbClr val="FF0000"/>
              </a:gs>
              <a:gs pos="100000">
                <a:srgbClr val="FF0000">
                  <a:gamma/>
                  <a:shade val="86275"/>
                  <a:invGamma/>
                </a:srgbClr>
              </a:gs>
            </a:gsLst>
            <a:lin ang="5400000" scaled="1"/>
          </a:gradFill>
          <a:ln w="9525">
            <a:solidFill>
              <a:schemeClr val="tx1"/>
            </a:solidFill>
            <a:miter lim="800000"/>
            <a:headEnd/>
            <a:tailEnd/>
          </a:ln>
          <a:effectLst/>
        </p:spPr>
        <p:txBody>
          <a:bodyPr vert="eaVert" wrap="none" lIns="91440" tIns="45720" rIns="91440" bIns="45720" numCol="1" anchor="ctr" anchorCtr="0" compatLnSpc="1">
            <a:prstTxWarp prst="textNoShape">
              <a:avLst/>
            </a:prstTxWarp>
          </a:bodyPr>
          <a:lstStyle/>
          <a:p>
            <a:endParaRPr lang="en-US"/>
          </a:p>
        </p:txBody>
      </p:sp>
      <p:sp>
        <p:nvSpPr>
          <p:cNvPr id="22564" name="AutoShape 36"/>
          <p:cNvSpPr>
            <a:spLocks noChangeArrowheads="1"/>
          </p:cNvSpPr>
          <p:nvPr/>
        </p:nvSpPr>
        <p:spPr bwMode="auto">
          <a:xfrm rot="427501">
            <a:off x="5033963" y="1290638"/>
            <a:ext cx="914400" cy="381000"/>
          </a:xfrm>
          <a:prstGeom prst="leftArrow">
            <a:avLst>
              <a:gd name="adj1" fmla="val 50000"/>
              <a:gd name="adj2" fmla="val 60000"/>
            </a:avLst>
          </a:prstGeom>
          <a:gradFill rotWithShape="1">
            <a:gsLst>
              <a:gs pos="0">
                <a:srgbClr val="FF0000"/>
              </a:gs>
              <a:gs pos="100000">
                <a:srgbClr val="FF0000">
                  <a:gamma/>
                  <a:shade val="86275"/>
                  <a:invGamma/>
                </a:srgbClr>
              </a:gs>
            </a:gsLst>
            <a:lin ang="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sp>
        <p:nvSpPr>
          <p:cNvPr id="22563" name="AutoShape 35"/>
          <p:cNvSpPr>
            <a:spLocks noChangeArrowheads="1"/>
          </p:cNvSpPr>
          <p:nvPr/>
        </p:nvSpPr>
        <p:spPr bwMode="auto">
          <a:xfrm flipH="1">
            <a:off x="5334000" y="3810000"/>
            <a:ext cx="1600200" cy="457200"/>
          </a:xfrm>
          <a:prstGeom prst="curvedDownArrow">
            <a:avLst>
              <a:gd name="adj1" fmla="val 59727"/>
              <a:gd name="adj2" fmla="val 129727"/>
              <a:gd name="adj3" fmla="val 33333"/>
            </a:avLst>
          </a:prstGeom>
          <a:gradFill rotWithShape="1">
            <a:gsLst>
              <a:gs pos="0">
                <a:srgbClr val="FF0000"/>
              </a:gs>
              <a:gs pos="100000">
                <a:srgbClr val="FF0000">
                  <a:gamma/>
                  <a:shade val="86275"/>
                  <a:invGamma/>
                </a:srgbClr>
              </a:gs>
            </a:gsLst>
            <a:lin ang="540000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sp>
        <p:nvSpPr>
          <p:cNvPr id="22562" name="AutoShape 34"/>
          <p:cNvSpPr>
            <a:spLocks noChangeArrowheads="1"/>
          </p:cNvSpPr>
          <p:nvPr/>
        </p:nvSpPr>
        <p:spPr bwMode="auto">
          <a:xfrm rot="4263838">
            <a:off x="4649788" y="5237435"/>
            <a:ext cx="2046288" cy="525463"/>
          </a:xfrm>
          <a:prstGeom prst="curvedUpArrow">
            <a:avLst>
              <a:gd name="adj1" fmla="val 48750"/>
              <a:gd name="adj2" fmla="val 126635"/>
              <a:gd name="adj3" fmla="val 33333"/>
            </a:avLst>
          </a:prstGeom>
          <a:gradFill rotWithShape="1">
            <a:gsLst>
              <a:gs pos="0">
                <a:srgbClr val="FF0000"/>
              </a:gs>
              <a:gs pos="100000">
                <a:srgbClr val="FF0000">
                  <a:gamma/>
                  <a:shade val="86275"/>
                  <a:invGamma/>
                </a:srgbClr>
              </a:gs>
            </a:gsLst>
            <a:lin ang="540000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sp>
        <p:nvSpPr>
          <p:cNvPr id="22561" name="AutoShape 33"/>
          <p:cNvSpPr>
            <a:spLocks noChangeArrowheads="1"/>
          </p:cNvSpPr>
          <p:nvPr/>
        </p:nvSpPr>
        <p:spPr bwMode="auto">
          <a:xfrm rot="4263838">
            <a:off x="4649788" y="5256212"/>
            <a:ext cx="2046288" cy="525463"/>
          </a:xfrm>
          <a:prstGeom prst="curvedUpArrow">
            <a:avLst>
              <a:gd name="adj1" fmla="val 48750"/>
              <a:gd name="adj2" fmla="val 126635"/>
              <a:gd name="adj3" fmla="val 33333"/>
            </a:avLst>
          </a:prstGeom>
          <a:gradFill rotWithShape="1">
            <a:gsLst>
              <a:gs pos="0">
                <a:srgbClr val="FF0000"/>
              </a:gs>
              <a:gs pos="100000">
                <a:srgbClr val="FF0000">
                  <a:gamma/>
                  <a:shade val="86275"/>
                  <a:invGamma/>
                </a:srgbClr>
              </a:gs>
            </a:gsLst>
            <a:lin ang="5400000" scaled="1"/>
          </a:gra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endParaRPr lang="en-US"/>
          </a:p>
        </p:txBody>
      </p:sp>
      <p:pic>
        <p:nvPicPr>
          <p:cNvPr id="22572" name="Picture 44" descr="http://visit.webhosting.yahoo.com/visit.gif?&amp;r=http%3A//www.vmi-dredges.com/Pump.htm&amp;b=Microsoft%20Internet%20Explorer%205.0%20%28compatible%3B%20MSIE%209.0%3B%20Windows%20NT%206.1%3B%20Trident/5.0%3B%20SLCC2%3B%20.NET%20CLR%202.0.50727%3B%20.NET%20CLR%203.5.30729%3B%20.NET%20CLR%203.0.30729%3B%20Media%20Center%20PC%206.0%3B%20InfoPath.2%3B%20Tablet%20PC%202.0%3B%20.NET4.0C%29&amp;s=1280x800&amp;o=Win32&amp;c=32&amp;j=true&amp;v=1.2"/>
          <p:cNvPicPr>
            <a:picLocks noChangeAspect="1" noChangeArrowheads="1"/>
          </p:cNvPicPr>
          <p:nvPr/>
        </p:nvPicPr>
        <p:blipFill>
          <a:blip r:embed="rId3"/>
          <a:srcRect/>
          <a:stretch>
            <a:fillRect/>
          </a:stretch>
        </p:blipFill>
        <p:spPr bwMode="auto">
          <a:xfrm>
            <a:off x="63500" y="-136525"/>
            <a:ext cx="9525" cy="9525"/>
          </a:xfrm>
          <a:prstGeom prst="rect">
            <a:avLst/>
          </a:prstGeom>
          <a:noFill/>
        </p:spPr>
      </p:pic>
      <p:sp>
        <p:nvSpPr>
          <p:cNvPr id="1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2567"/>
                                        </p:tgtEl>
                                        <p:attrNameLst>
                                          <p:attrName>style.visibility</p:attrName>
                                        </p:attrNameLst>
                                      </p:cBhvr>
                                      <p:to>
                                        <p:strVal val="visible"/>
                                      </p:to>
                                    </p:set>
                                    <p:animEffect transition="in" filter="wipe(right)">
                                      <p:cBhvr>
                                        <p:cTn id="7" dur="500"/>
                                        <p:tgtEl>
                                          <p:spTgt spid="2256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22566"/>
                                        </p:tgtEl>
                                        <p:attrNameLst>
                                          <p:attrName>style.visibility</p:attrName>
                                        </p:attrNameLst>
                                      </p:cBhvr>
                                      <p:to>
                                        <p:strVal val="visible"/>
                                      </p:to>
                                    </p:set>
                                    <p:animEffect transition="in" filter="wipe(right)">
                                      <p:cBhvr>
                                        <p:cTn id="11" dur="500"/>
                                        <p:tgtEl>
                                          <p:spTgt spid="22566"/>
                                        </p:tgtEl>
                                      </p:cBhvr>
                                    </p:animEffect>
                                  </p:childTnLst>
                                  <p:subTnLst>
                                    <p:set>
                                      <p:cBhvr override="childStyle">
                                        <p:cTn dur="1" fill="hold" display="0" masterRel="sameClick" afterEffect="1">
                                          <p:stCondLst>
                                            <p:cond evt="end" delay="0">
                                              <p:tn val="9"/>
                                            </p:cond>
                                          </p:stCondLst>
                                        </p:cTn>
                                        <p:tgtEl>
                                          <p:spTgt spid="22566"/>
                                        </p:tgtEl>
                                        <p:attrNameLst>
                                          <p:attrName>style.visibility</p:attrName>
                                        </p:attrNameLst>
                                      </p:cBhvr>
                                      <p:to>
                                        <p:strVal val="hidden"/>
                                      </p:to>
                                    </p:set>
                                  </p:sub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22562"/>
                                        </p:tgtEl>
                                        <p:attrNameLst>
                                          <p:attrName>style.visibility</p:attrName>
                                        </p:attrNameLst>
                                      </p:cBhvr>
                                      <p:to>
                                        <p:strVal val="visible"/>
                                      </p:to>
                                    </p:set>
                                    <p:animEffect transition="in" filter="wipe(up)">
                                      <p:cBhvr>
                                        <p:cTn id="15" dur="500"/>
                                        <p:tgtEl>
                                          <p:spTgt spid="22562"/>
                                        </p:tgtEl>
                                      </p:cBhvr>
                                    </p:animEffect>
                                  </p:childTnLst>
                                  <p:subTnLst>
                                    <p:set>
                                      <p:cBhvr override="childStyle">
                                        <p:cTn dur="1" fill="hold" display="0" masterRel="sameClick" afterEffect="1">
                                          <p:stCondLst>
                                            <p:cond evt="end" delay="0">
                                              <p:tn val="13"/>
                                            </p:cond>
                                          </p:stCondLst>
                                        </p:cTn>
                                        <p:tgtEl>
                                          <p:spTgt spid="22562"/>
                                        </p:tgtEl>
                                        <p:attrNameLst>
                                          <p:attrName>style.visibility</p:attrName>
                                        </p:attrNameLst>
                                      </p:cBhvr>
                                      <p:to>
                                        <p:strVal val="hidden"/>
                                      </p:to>
                                    </p:set>
                                  </p:sub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22563"/>
                                        </p:tgtEl>
                                        <p:attrNameLst>
                                          <p:attrName>style.visibility</p:attrName>
                                        </p:attrNameLst>
                                      </p:cBhvr>
                                      <p:to>
                                        <p:strVal val="visible"/>
                                      </p:to>
                                    </p:set>
                                    <p:animEffect transition="in" filter="wipe(right)">
                                      <p:cBhvr>
                                        <p:cTn id="19" dur="500"/>
                                        <p:tgtEl>
                                          <p:spTgt spid="22563"/>
                                        </p:tgtEl>
                                      </p:cBhvr>
                                    </p:animEffect>
                                  </p:childTnLst>
                                  <p:subTnLst>
                                    <p:set>
                                      <p:cBhvr override="childStyle">
                                        <p:cTn dur="1" fill="hold" display="0" masterRel="sameClick" afterEffect="1">
                                          <p:stCondLst>
                                            <p:cond evt="end" delay="0">
                                              <p:tn val="17"/>
                                            </p:cond>
                                          </p:stCondLst>
                                        </p:cTn>
                                        <p:tgtEl>
                                          <p:spTgt spid="22563"/>
                                        </p:tgtEl>
                                        <p:attrNameLst>
                                          <p:attrName>style.visibility</p:attrName>
                                        </p:attrNameLst>
                                      </p:cBhvr>
                                      <p:to>
                                        <p:strVal val="hidden"/>
                                      </p:to>
                                    </p:set>
                                  </p:sub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22561"/>
                                        </p:tgtEl>
                                        <p:attrNameLst>
                                          <p:attrName>style.visibility</p:attrName>
                                        </p:attrNameLst>
                                      </p:cBhvr>
                                      <p:to>
                                        <p:strVal val="visible"/>
                                      </p:to>
                                    </p:set>
                                    <p:animEffect transition="in" filter="wipe(up)">
                                      <p:cBhvr>
                                        <p:cTn id="23" dur="500"/>
                                        <p:tgtEl>
                                          <p:spTgt spid="22561"/>
                                        </p:tgtEl>
                                      </p:cBhvr>
                                    </p:animEffect>
                                  </p:childTnLst>
                                  <p:subTnLst>
                                    <p:set>
                                      <p:cBhvr override="childStyle">
                                        <p:cTn dur="1" fill="hold" display="0" masterRel="sameClick" afterEffect="1">
                                          <p:stCondLst>
                                            <p:cond evt="end" delay="0">
                                              <p:tn val="21"/>
                                            </p:cond>
                                          </p:stCondLst>
                                        </p:cTn>
                                        <p:tgtEl>
                                          <p:spTgt spid="22561"/>
                                        </p:tgtEl>
                                        <p:attrNameLst>
                                          <p:attrName>style.visibility</p:attrName>
                                        </p:attrNameLst>
                                      </p:cBhvr>
                                      <p:to>
                                        <p:strVal val="hidden"/>
                                      </p:to>
                                    </p:set>
                                  </p:sub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2565"/>
                                        </p:tgtEl>
                                        <p:attrNameLst>
                                          <p:attrName>style.visibility</p:attrName>
                                        </p:attrNameLst>
                                      </p:cBhvr>
                                      <p:to>
                                        <p:strVal val="visible"/>
                                      </p:to>
                                    </p:set>
                                    <p:animEffect transition="in" filter="wipe(down)">
                                      <p:cBhvr>
                                        <p:cTn id="27" dur="500"/>
                                        <p:tgtEl>
                                          <p:spTgt spid="22565"/>
                                        </p:tgtEl>
                                      </p:cBhvr>
                                    </p:animEffect>
                                  </p:childTnLst>
                                </p:cTn>
                              </p:par>
                            </p:childTnLst>
                          </p:cTn>
                        </p:par>
                        <p:par>
                          <p:cTn id="28" fill="hold">
                            <p:stCondLst>
                              <p:cond delay="3000"/>
                            </p:stCondLst>
                            <p:childTnLst>
                              <p:par>
                                <p:cTn id="29" presetID="22" presetClass="entr" presetSubtype="2" fill="hold" grpId="0" nodeType="afterEffect">
                                  <p:stCondLst>
                                    <p:cond delay="0"/>
                                  </p:stCondLst>
                                  <p:childTnLst>
                                    <p:set>
                                      <p:cBhvr>
                                        <p:cTn id="30" dur="1" fill="hold">
                                          <p:stCondLst>
                                            <p:cond delay="0"/>
                                          </p:stCondLst>
                                        </p:cTn>
                                        <p:tgtEl>
                                          <p:spTgt spid="22564"/>
                                        </p:tgtEl>
                                        <p:attrNameLst>
                                          <p:attrName>style.visibility</p:attrName>
                                        </p:attrNameLst>
                                      </p:cBhvr>
                                      <p:to>
                                        <p:strVal val="visible"/>
                                      </p:to>
                                    </p:set>
                                    <p:animEffect transition="in" filter="wipe(right)">
                                      <p:cBhvr>
                                        <p:cTn id="31" dur="500"/>
                                        <p:tgtEl>
                                          <p:spTgt spid="22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67" grpId="0" animBg="1"/>
      <p:bldP spid="22566" grpId="0" animBg="1"/>
      <p:bldP spid="22565" grpId="0" animBg="1"/>
      <p:bldP spid="22564" grpId="0" animBg="1"/>
      <p:bldP spid="22563" grpId="0" animBg="1"/>
      <p:bldP spid="22562" grpId="0" animBg="1"/>
      <p:bldP spid="225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6475"/>
            <a:ext cx="9144000" cy="461665"/>
          </a:xfrm>
          <a:prstGeom prst="rect">
            <a:avLst/>
          </a:prstGeom>
        </p:spPr>
        <p:txBody>
          <a:bodyPr wrap="square">
            <a:spAutoFit/>
          </a:bodyPr>
          <a:lstStyle/>
          <a:p>
            <a:r>
              <a:rPr lang="vi-VN" sz="2400" b="1" dirty="0" smtClean="0">
                <a:solidFill>
                  <a:srgbClr val="FF3399"/>
                </a:solidFill>
              </a:rPr>
              <a:t>Bơm ly tâm: </a:t>
            </a:r>
            <a:r>
              <a:rPr lang="en-US" sz="2400" b="1" dirty="0">
                <a:solidFill>
                  <a:srgbClr val="0070C0"/>
                </a:solidFill>
                <a:latin typeface="Arial" pitchFamily="34" charset="0"/>
                <a:cs typeface="Arial" pitchFamily="34" charset="0"/>
              </a:rPr>
              <a:t>N</a:t>
            </a:r>
            <a:r>
              <a:rPr lang="vi-VN" sz="2400" b="1" dirty="0">
                <a:solidFill>
                  <a:srgbClr val="0070C0"/>
                </a:solidFill>
                <a:latin typeface="Arial" pitchFamily="34" charset="0"/>
                <a:cs typeface="Arial" pitchFamily="34" charset="0"/>
              </a:rPr>
              <a:t>guyên lý hoạt động</a:t>
            </a:r>
            <a:endParaRPr lang="en-US" sz="2400" dirty="0">
              <a:solidFill>
                <a:srgbClr val="FF3399"/>
              </a:solidFill>
            </a:endParaRPr>
          </a:p>
        </p:txBody>
      </p:sp>
      <p:sp>
        <p:nvSpPr>
          <p:cNvPr id="4" name="Rectangle 3"/>
          <p:cNvSpPr/>
          <p:nvPr/>
        </p:nvSpPr>
        <p:spPr>
          <a:xfrm>
            <a:off x="0" y="931069"/>
            <a:ext cx="9144000" cy="6001643"/>
          </a:xfrm>
          <a:prstGeom prst="rect">
            <a:avLst/>
          </a:prstGeom>
        </p:spPr>
        <p:txBody>
          <a:bodyPr wrap="square">
            <a:spAutoFit/>
          </a:bodyPr>
          <a:lstStyle/>
          <a:p>
            <a:pPr algn="just">
              <a:buFont typeface="Wingdings" pitchFamily="2" charset="2"/>
              <a:buChar char="Ø"/>
            </a:pPr>
            <a:r>
              <a:rPr lang="vi-VN" sz="2400" dirty="0" smtClean="0"/>
              <a:t>Trước khi bơm làm việc, cần phải làm cho thân bơm (chứa cánh bơm) và ống hút được điền đầy chất lỏng, thường gọi là </a:t>
            </a:r>
            <a:br>
              <a:rPr lang="vi-VN" sz="2400" dirty="0" smtClean="0"/>
            </a:br>
            <a:r>
              <a:rPr lang="vi-VN" sz="2400" dirty="0" smtClean="0"/>
              <a:t>“</a:t>
            </a:r>
            <a:r>
              <a:rPr lang="vi-VN" sz="2400" b="1" dirty="0" smtClean="0">
                <a:solidFill>
                  <a:srgbClr val="009900"/>
                </a:solidFill>
              </a:rPr>
              <a:t>mồi bơm</a:t>
            </a:r>
            <a:r>
              <a:rPr lang="vi-VN" sz="2400" dirty="0" smtClean="0"/>
              <a:t>”.</a:t>
            </a:r>
          </a:p>
          <a:p>
            <a:pPr algn="just">
              <a:buFont typeface="Wingdings" pitchFamily="2" charset="2"/>
              <a:buChar char="Ø"/>
            </a:pPr>
            <a:r>
              <a:rPr lang="vi-VN" sz="2400" dirty="0" smtClean="0"/>
              <a:t>Khi bơm làm việc, cánh bơm quay, các phần tử chất lỏng ở trong cánh bơm dưới ảnh hưởng của lực ly tâm bị văng ra ngoài, chuyển động theo các máng dẫn và đi vào ống đẩy với áp suất cao hơn, đó là </a:t>
            </a:r>
            <a:r>
              <a:rPr lang="vi-VN" sz="2400" b="1" dirty="0" smtClean="0">
                <a:solidFill>
                  <a:srgbClr val="0070C0"/>
                </a:solidFill>
              </a:rPr>
              <a:t>quá trình đẩy </a:t>
            </a:r>
            <a:r>
              <a:rPr lang="vi-VN" sz="2400" dirty="0" smtClean="0"/>
              <a:t>của bơm. Đồng thời, ở lối vào của cánh bơm tạo nên vùng có chân không và dưới tác dụng của áp suất trong bể chứa lớn hơn áp suất ở lối vào của bơm, chất lỏng ở bể hút liên tục bị đẩy vào bơm theo ống hút, đó là </a:t>
            </a:r>
            <a:r>
              <a:rPr lang="vi-VN" sz="2400" b="1" dirty="0" smtClean="0">
                <a:solidFill>
                  <a:srgbClr val="FF0000"/>
                </a:solidFill>
              </a:rPr>
              <a:t>quá trình hút </a:t>
            </a:r>
            <a:r>
              <a:rPr lang="vi-VN" sz="2400" dirty="0" smtClean="0"/>
              <a:t>của bơm. Quá trình hút và đẩy của bơm là quá trình liên tục, tạo nên dòng chảy liên tục qua bơm.</a:t>
            </a:r>
          </a:p>
          <a:p>
            <a:pPr algn="just">
              <a:buFont typeface="Wingdings" pitchFamily="2" charset="2"/>
              <a:buChar char="Ø"/>
            </a:pPr>
            <a:r>
              <a:rPr lang="vi-VN" sz="2400" dirty="0" smtClean="0"/>
              <a:t>Bộ phận dẫn hướng ra (có dạng </a:t>
            </a:r>
            <a:r>
              <a:rPr lang="vi-VN" sz="2400" b="1" dirty="0" smtClean="0"/>
              <a:t>xoắn ốc </a:t>
            </a:r>
            <a:r>
              <a:rPr lang="vi-VN" sz="2400" dirty="0" smtClean="0"/>
              <a:t>gọi là buồng xoắn ốc) để dẫn chất lỏng từ cánh bơm ra ống đẩy được điều hòa, ổn định và còn có tác dụng biến một phần động năng của dòng chảy thành áp năng cần thiết.</a:t>
            </a:r>
            <a:endParaRPr lang="en-US" sz="2400" dirty="0"/>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a:solidFill>
                  <a:srgbClr val="0070C0"/>
                </a:solidFill>
                <a:latin typeface="Arial" pitchFamily="34" charset="0"/>
                <a:cs typeface="Arial" pitchFamily="34" charset="0"/>
              </a:rPr>
              <a:t>Đ</a:t>
            </a:r>
            <a:r>
              <a:rPr lang="vi-VN" sz="2400" b="1" dirty="0" smtClean="0">
                <a:solidFill>
                  <a:srgbClr val="0070C0"/>
                </a:solidFill>
                <a:latin typeface="Arial" pitchFamily="34" charset="0"/>
                <a:cs typeface="Arial" pitchFamily="34" charset="0"/>
              </a:rPr>
              <a:t>ặc điểm</a:t>
            </a:r>
            <a:endParaRPr lang="en-US" sz="2400" dirty="0">
              <a:solidFill>
                <a:srgbClr val="0070C0"/>
              </a:solidFill>
              <a:latin typeface="Arial" pitchFamily="34" charset="0"/>
              <a:cs typeface="Arial" pitchFamily="34" charset="0"/>
            </a:endParaRPr>
          </a:p>
        </p:txBody>
      </p:sp>
      <p:sp>
        <p:nvSpPr>
          <p:cNvPr id="4" name="Rectangle 3"/>
          <p:cNvSpPr/>
          <p:nvPr/>
        </p:nvSpPr>
        <p:spPr>
          <a:xfrm>
            <a:off x="0" y="990600"/>
            <a:ext cx="9144000" cy="5632311"/>
          </a:xfrm>
          <a:prstGeom prst="rect">
            <a:avLst/>
          </a:prstGeom>
        </p:spPr>
        <p:txBody>
          <a:bodyPr wrap="square">
            <a:spAutoFit/>
          </a:bodyPr>
          <a:lstStyle/>
          <a:p>
            <a:pPr algn="just">
              <a:buFont typeface="Wingdings" pitchFamily="2" charset="2"/>
              <a:buChar char="v"/>
            </a:pPr>
            <a:r>
              <a:rPr lang="vi-VN" sz="2400" dirty="0" smtClean="0"/>
              <a:t> Khi hạt nước bị lực ly tâm đẩy từ tâm cánh bơm ra phía mép bơm, sẽ xuất hiện khoảng trống tại tâm cánh bơm. Áp suất tại khoảng trống này có thể nhỏ hơn áp suất khí trời và thậm chí có lúc đạt gần tới độ chân không tuyệt đối. Bơm ly tâm lý thuyết có thể hút nước ở độ sâu tối đa 10 m so với tâm cánh bơm. Thực tế bơm ly tâm hút được nước ở độ sâu từ 3 đến 8 m, tùy loại bơm.</a:t>
            </a:r>
          </a:p>
          <a:p>
            <a:pPr algn="just">
              <a:buFont typeface="Wingdings" pitchFamily="2" charset="2"/>
              <a:buChar char="v"/>
            </a:pPr>
            <a:r>
              <a:rPr lang="vi-VN" sz="2400" dirty="0" smtClean="0"/>
              <a:t> Lực ly tâm tỷ lệ thuận với trọng lượng của vật. Vì không khí nhẹ hơn 1000 lần so với nước nên nếu khí lọt vào tâm cánh bơm, lực ly tâm sẽ tác dụng nhỏ hơn 1000 lần và không đủ sức kéo khối khí đó ra khỏi máy bơm, tạo chân không cho lượng chất lỏng kế tiếp tràn vào. Cánh bơm vẫn quay mà nước thì không bơm được. Đây là hiện tượng lọt khí vào ống hút máy bơm ly tâm đang hoạt động. Thực tế thường gọi là </a:t>
            </a:r>
            <a:r>
              <a:rPr lang="vi-VN" sz="2400" b="1" dirty="0" smtClean="0">
                <a:solidFill>
                  <a:srgbClr val="FF6600"/>
                </a:solidFill>
              </a:rPr>
              <a:t>“bơm bị e </a:t>
            </a:r>
            <a:r>
              <a:rPr lang="vi-VN" sz="2400" dirty="0" smtClean="0"/>
              <a:t>(air).” Vì lý do này, người ta dùng bơm ly tâm chỉ ở những nơi có điều kiện lắp đặt cố định và ống hút của bơm ly tâm lúc nào cũng phải đầy nước.</a:t>
            </a:r>
            <a:endParaRPr lang="en-US" sz="2400" dirty="0"/>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thuyết</a:t>
            </a:r>
            <a:r>
              <a:rPr lang="en-US" sz="2400" b="1" dirty="0" smtClean="0">
                <a:solidFill>
                  <a:srgbClr val="0070C0"/>
                </a:solidFill>
                <a:latin typeface="Arial" pitchFamily="34" charset="0"/>
                <a:cs typeface="Arial" pitchFamily="34" charset="0"/>
              </a:rPr>
              <a:t> </a:t>
            </a:r>
            <a:endParaRPr lang="en-US" sz="2400" dirty="0">
              <a:solidFill>
                <a:srgbClr val="0070C0"/>
              </a:solidFill>
              <a:latin typeface="Arial" pitchFamily="34" charset="0"/>
              <a:cs typeface="Arial" pitchFamily="34" charset="0"/>
            </a:endParaRPr>
          </a:p>
        </p:txBody>
      </p:sp>
      <p:sp>
        <p:nvSpPr>
          <p:cNvPr id="6" name="Rectangle 5"/>
          <p:cNvSpPr/>
          <p:nvPr/>
        </p:nvSpPr>
        <p:spPr>
          <a:xfrm>
            <a:off x="-43545" y="965200"/>
            <a:ext cx="9143999" cy="1938992"/>
          </a:xfrm>
          <a:prstGeom prst="rect">
            <a:avLst/>
          </a:prstGeom>
        </p:spPr>
        <p:txBody>
          <a:bodyPr wrap="square">
            <a:spAutoFit/>
          </a:bodyPr>
          <a:lstStyle/>
          <a:p>
            <a:pPr algn="just"/>
            <a:r>
              <a:rPr lang="en-US" sz="2400" b="1" dirty="0" err="1" smtClean="0">
                <a:solidFill>
                  <a:srgbClr val="0070C0"/>
                </a:solidFill>
                <a:latin typeface="Arial" pitchFamily="34" charset="0"/>
                <a:cs typeface="Arial" pitchFamily="34" charset="0"/>
              </a:rPr>
              <a:t>Giả</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thiết</a:t>
            </a:r>
            <a:r>
              <a:rPr lang="en-US" sz="2400" b="1" dirty="0" smtClean="0">
                <a:solidFill>
                  <a:srgbClr val="0070C0"/>
                </a:solidFill>
                <a:latin typeface="Arial" pitchFamily="34" charset="0"/>
                <a:cs typeface="Arial" pitchFamily="34" charset="0"/>
              </a:rPr>
              <a:t>: </a:t>
            </a:r>
            <a:endParaRPr lang="vi-VN" sz="2400" b="1" dirty="0" smtClean="0">
              <a:solidFill>
                <a:srgbClr val="0070C0"/>
              </a:solidFill>
              <a:latin typeface="Arial" pitchFamily="34" charset="0"/>
              <a:cs typeface="Arial" pitchFamily="34" charset="0"/>
            </a:endParaRPr>
          </a:p>
          <a:p>
            <a:pPr marL="342900" indent="-342900" algn="just">
              <a:buFont typeface="Wingdings" pitchFamily="2" charset="2"/>
              <a:buChar char="q"/>
            </a:pP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vô</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dày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kể</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ma </a:t>
            </a:r>
            <a:r>
              <a:rPr lang="en-US" sz="2400" dirty="0" err="1" smtClean="0">
                <a:latin typeface="Arial" pitchFamily="34" charset="0"/>
                <a:cs typeface="Arial" pitchFamily="34" charset="0"/>
              </a:rPr>
              <a:t>sát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nén</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sp>
        <p:nvSpPr>
          <p:cNvPr id="8" name="Rectangle 7"/>
          <p:cNvSpPr/>
          <p:nvPr/>
        </p:nvSpPr>
        <p:spPr>
          <a:xfrm>
            <a:off x="-7260" y="2990671"/>
            <a:ext cx="9144000" cy="2308324"/>
          </a:xfrm>
          <a:prstGeom prst="rect">
            <a:avLst/>
          </a:prstGeom>
        </p:spPr>
        <p:txBody>
          <a:bodyPr wrap="square">
            <a:spAutoFit/>
          </a:bodyPr>
          <a:lstStyle/>
          <a:p>
            <a:pPr algn="just"/>
            <a:r>
              <a:rPr lang="vi-VN" sz="2400" dirty="0" smtClean="0">
                <a:solidFill>
                  <a:srgbClr val="0070C0"/>
                </a:solidFill>
                <a:latin typeface="Arial" pitchFamily="34" charset="0"/>
                <a:cs typeface="Arial" pitchFamily="34" charset="0"/>
              </a:rPr>
              <a:t>Sự chuyển động của chất lỏng trong bơm: chuyển động dọc theo rãnh từ tâm ra ngoài bánh guồng theo phương bán kính và  quay cùng cánh guồng</a:t>
            </a:r>
            <a:r>
              <a:rPr lang="vi-VN" sz="2400" dirty="0" smtClean="0">
                <a:latin typeface="Arial" pitchFamily="34" charset="0"/>
                <a:cs typeface="Arial" pitchFamily="34" charset="0"/>
              </a:rPr>
              <a:t>.</a:t>
            </a:r>
            <a:endParaRPr lang="en-US" sz="2400" dirty="0" smtClean="0">
              <a:latin typeface="Arial" pitchFamily="34" charset="0"/>
              <a:cs typeface="Arial" pitchFamily="34" charset="0"/>
            </a:endParaRPr>
          </a:p>
          <a:p>
            <a:pPr algn="just"/>
            <a:r>
              <a:rPr lang="en-US" sz="2400" dirty="0" err="1" smtClean="0">
                <a:solidFill>
                  <a:srgbClr val="FF6600"/>
                </a:solidFill>
                <a:latin typeface="Arial" pitchFamily="34" charset="0"/>
                <a:cs typeface="Arial" pitchFamily="34" charset="0"/>
              </a:rPr>
              <a:t>Năng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lượng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của</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cánh</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guồng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truyền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cho</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chất</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lỏng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khi</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chuyển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động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từ</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cửa</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vào</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đến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cửa</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ra</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bằng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năng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lượng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của</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moomen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xung</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lực</a:t>
            </a:r>
            <a:r>
              <a:rPr lang="en-US" sz="2400" dirty="0" smtClean="0">
                <a:solidFill>
                  <a:srgbClr val="FF6600"/>
                </a:solidFill>
                <a:latin typeface="Arial" pitchFamily="34" charset="0"/>
                <a:cs typeface="Arial" pitchFamily="34" charset="0"/>
              </a:rPr>
              <a:t>.</a:t>
            </a:r>
            <a:endParaRPr lang="en-US" sz="2400" dirty="0">
              <a:solidFill>
                <a:srgbClr val="FF6600"/>
              </a:solidFill>
            </a:endParaRPr>
          </a:p>
        </p:txBody>
      </p:sp>
      <p:sp>
        <p:nvSpPr>
          <p:cNvPr id="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51321059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50250406"/>
              </p:ext>
            </p:extLst>
          </p:nvPr>
        </p:nvGraphicFramePr>
        <p:xfrm>
          <a:off x="1117600" y="3941762"/>
          <a:ext cx="6426200" cy="935038"/>
        </p:xfrm>
        <a:graphic>
          <a:graphicData uri="http://schemas.openxmlformats.org/presentationml/2006/ole">
            <mc:AlternateContent xmlns:mc="http://schemas.openxmlformats.org/markup-compatibility/2006">
              <mc:Choice xmlns:v="urn:schemas-microsoft-com:vml" Requires="v">
                <p:oleObj spid="_x0000_s13414" name="Equation" r:id="rId3" imgW="2984400" imgH="419040" progId="Equation.3">
                  <p:embed/>
                </p:oleObj>
              </mc:Choice>
              <mc:Fallback>
                <p:oleObj name="Equation" r:id="rId3" imgW="2984400" imgH="419040" progId="Equation.3">
                  <p:embed/>
                  <p:pic>
                    <p:nvPicPr>
                      <p:cNvPr id="0" name="Object 4"/>
                      <p:cNvPicPr>
                        <a:picLocks noChangeAspect="1" noChangeArrowheads="1"/>
                      </p:cNvPicPr>
                      <p:nvPr/>
                    </p:nvPicPr>
                    <p:blipFill>
                      <a:blip r:embed="rId4"/>
                      <a:srcRect/>
                      <a:stretch>
                        <a:fillRect/>
                      </a:stretch>
                    </p:blipFill>
                    <p:spPr bwMode="auto">
                      <a:xfrm>
                        <a:off x="1117600" y="3941762"/>
                        <a:ext cx="6426200" cy="935038"/>
                      </a:xfrm>
                      <a:prstGeom prst="rect">
                        <a:avLst/>
                      </a:prstGeom>
                      <a:noFill/>
                      <a:ln>
                        <a:noFill/>
                      </a:ln>
                    </p:spPr>
                  </p:pic>
                </p:oleObj>
              </mc:Fallback>
            </mc:AlternateContent>
          </a:graphicData>
        </a:graphic>
      </p:graphicFrame>
      <p:sp>
        <p:nvSpPr>
          <p:cNvPr id="6" name="Rectangle 5"/>
          <p:cNvSpPr/>
          <p:nvPr/>
        </p:nvSpPr>
        <p:spPr>
          <a:xfrm>
            <a:off x="-21769" y="1333449"/>
            <a:ext cx="2841170" cy="1323439"/>
          </a:xfrm>
          <a:prstGeom prst="rect">
            <a:avLst/>
          </a:prstGeom>
        </p:spPr>
        <p:txBody>
          <a:bodyPr wrap="square">
            <a:spAutoFit/>
          </a:bodyPr>
          <a:lstStyle/>
          <a:p>
            <a:pPr algn="just"/>
            <a:r>
              <a:rPr lang="en-US" sz="2000" dirty="0" err="1" smtClean="0">
                <a:solidFill>
                  <a:srgbClr val="0070C0"/>
                </a:solidFill>
                <a:latin typeface="Arial" pitchFamily="34" charset="0"/>
                <a:cs typeface="Arial" pitchFamily="34" charset="0"/>
              </a:rPr>
              <a:t>Hình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Cánh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bơm</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ly</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tâm</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và</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sơ</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đồ</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vận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tốc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chất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lỏng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chuyển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động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trong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cánh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bơm</a:t>
            </a:r>
            <a:r>
              <a:rPr lang="vi-VN" sz="2000" dirty="0" smtClean="0">
                <a:solidFill>
                  <a:srgbClr val="0070C0"/>
                </a:solidFill>
                <a:latin typeface="Arial" pitchFamily="34" charset="0"/>
                <a:cs typeface="Arial" pitchFamily="34" charset="0"/>
              </a:rPr>
              <a:t>.</a:t>
            </a:r>
            <a:endParaRPr lang="en-US" sz="2000" dirty="0">
              <a:solidFill>
                <a:srgbClr val="0070C0"/>
              </a:solidFill>
              <a:latin typeface="Arial" pitchFamily="34" charset="0"/>
              <a:cs typeface="Arial" pitchFamily="34" charset="0"/>
            </a:endParaRPr>
          </a:p>
        </p:txBody>
      </p:sp>
      <p:sp>
        <p:nvSpPr>
          <p:cNvPr id="8" name="Rectangle 7"/>
          <p:cNvSpPr/>
          <p:nvPr/>
        </p:nvSpPr>
        <p:spPr>
          <a:xfrm>
            <a:off x="-21770" y="3099137"/>
            <a:ext cx="3222170" cy="1015663"/>
          </a:xfrm>
          <a:prstGeom prst="rect">
            <a:avLst/>
          </a:prstGeom>
        </p:spPr>
        <p:txBody>
          <a:bodyPr wrap="square">
            <a:spAutoFit/>
          </a:bodyPr>
          <a:lstStyle/>
          <a:p>
            <a:pPr algn="just"/>
            <a:r>
              <a:rPr lang="en-US" sz="2000" b="1" dirty="0" err="1" smtClean="0">
                <a:solidFill>
                  <a:srgbClr val="FF6600"/>
                </a:solidFill>
                <a:latin typeface="Arial" pitchFamily="34" charset="0"/>
                <a:cs typeface="Arial" pitchFamily="34" charset="0"/>
              </a:rPr>
              <a:t>Phương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trình</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cơ</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bản</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của</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bơm</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ly</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tâm</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của</a:t>
            </a:r>
            <a:r>
              <a:rPr lang="en-US" sz="2000" b="1" dirty="0" smtClean="0">
                <a:solidFill>
                  <a:srgbClr val="FF6600"/>
                </a:solidFill>
                <a:latin typeface="Arial" pitchFamily="34" charset="0"/>
                <a:cs typeface="Arial" pitchFamily="34" charset="0"/>
              </a:rPr>
              <a:t> Euler:</a:t>
            </a:r>
            <a:endParaRPr lang="en-US" sz="2000" b="1" dirty="0">
              <a:solidFill>
                <a:srgbClr val="FF6600"/>
              </a:solidFill>
              <a:latin typeface="Arial" pitchFamily="34" charset="0"/>
              <a:cs typeface="Arial" pitchFamily="34" charset="0"/>
            </a:endParaRPr>
          </a:p>
        </p:txBody>
      </p:sp>
      <p:sp>
        <p:nvSpPr>
          <p:cNvPr id="14" name="Rectangle 13"/>
          <p:cNvSpPr/>
          <p:nvPr/>
        </p:nvSpPr>
        <p:spPr>
          <a:xfrm>
            <a:off x="-21770" y="4795897"/>
            <a:ext cx="9165770" cy="2062103"/>
          </a:xfrm>
          <a:prstGeom prst="rect">
            <a:avLst/>
          </a:prstGeom>
        </p:spPr>
        <p:txBody>
          <a:bodyPr wrap="square">
            <a:spAutoFit/>
          </a:bodyPr>
          <a:lstStyle/>
          <a:p>
            <a:pPr algn="just"/>
            <a:r>
              <a:rPr lang="en-US" sz="2800" dirty="0">
                <a:latin typeface="Times New Roman" pitchFamily="18" charset="0"/>
                <a:cs typeface="Times New Roman" pitchFamily="18" charset="0"/>
              </a:rPr>
              <a:t>u</a:t>
            </a:r>
            <a:r>
              <a:rPr lang="en-US" sz="2800" baseline="-25000" dirty="0">
                <a:latin typeface="Times New Roman" pitchFamily="18" charset="0"/>
                <a:cs typeface="Times New Roman" pitchFamily="18" charset="0"/>
              </a:rPr>
              <a:t>1</a:t>
            </a:r>
            <a:r>
              <a:rPr lang="en-US" sz="2800" dirty="0">
                <a:latin typeface="Times New Roman" pitchFamily="18" charset="0"/>
                <a:cs typeface="Times New Roman" pitchFamily="18" charset="0"/>
              </a:rPr>
              <a:t>, u</a:t>
            </a:r>
            <a:r>
              <a:rPr lang="en-US" sz="2800" baseline="-25000" dirty="0">
                <a:latin typeface="Times New Roman" pitchFamily="18" charset="0"/>
                <a:cs typeface="Times New Roman" pitchFamily="18" charset="0"/>
              </a:rPr>
              <a:t>2</a:t>
            </a:r>
            <a:r>
              <a:rPr lang="en-US" sz="2000" dirty="0">
                <a:latin typeface="Arial" pitchFamily="34" charset="0"/>
                <a:cs typeface="Arial" pitchFamily="34" charset="0"/>
              </a:rPr>
              <a:t>: </a:t>
            </a:r>
            <a:r>
              <a:rPr lang="en-US" sz="2000" dirty="0" err="1">
                <a:latin typeface="Arial" pitchFamily="34" charset="0"/>
                <a:cs typeface="Arial" pitchFamily="34" charset="0"/>
              </a:rPr>
              <a:t>vận</a:t>
            </a:r>
            <a:r>
              <a:rPr lang="en-US" sz="2000" dirty="0">
                <a:latin typeface="Arial" pitchFamily="34" charset="0"/>
                <a:cs typeface="Arial" pitchFamily="34" charset="0"/>
              </a:rPr>
              <a:t> </a:t>
            </a:r>
            <a:r>
              <a:rPr lang="en-US" sz="2000" dirty="0" err="1">
                <a:latin typeface="Arial" pitchFamily="34" charset="0"/>
                <a:cs typeface="Arial" pitchFamily="34" charset="0"/>
              </a:rPr>
              <a:t>tốc</a:t>
            </a:r>
            <a:r>
              <a:rPr lang="en-US" sz="2000" dirty="0">
                <a:latin typeface="Arial" pitchFamily="34" charset="0"/>
                <a:cs typeface="Arial" pitchFamily="34" charset="0"/>
              </a:rPr>
              <a:t> </a:t>
            </a:r>
            <a:r>
              <a:rPr lang="en-US" sz="2000" dirty="0" err="1">
                <a:latin typeface="Arial" pitchFamily="34" charset="0"/>
                <a:cs typeface="Arial" pitchFamily="34" charset="0"/>
              </a:rPr>
              <a:t>vòng</a:t>
            </a:r>
            <a:r>
              <a:rPr lang="en-US" sz="2000" dirty="0">
                <a:latin typeface="Arial" pitchFamily="34" charset="0"/>
                <a:cs typeface="Arial" pitchFamily="34" charset="0"/>
              </a:rPr>
              <a:t> </a:t>
            </a:r>
            <a:r>
              <a:rPr lang="en-US" sz="2000" dirty="0" err="1">
                <a:latin typeface="Arial" pitchFamily="34" charset="0"/>
                <a:cs typeface="Arial" pitchFamily="34" charset="0"/>
              </a:rPr>
              <a:t>chất</a:t>
            </a:r>
            <a:r>
              <a:rPr lang="en-US" sz="2000" dirty="0">
                <a:latin typeface="Arial" pitchFamily="34" charset="0"/>
                <a:cs typeface="Arial" pitchFamily="34" charset="0"/>
              </a:rPr>
              <a:t> </a:t>
            </a:r>
            <a:r>
              <a:rPr lang="en-US" sz="2000" dirty="0" err="1">
                <a:latin typeface="Arial" pitchFamily="34" charset="0"/>
                <a:cs typeface="Arial" pitchFamily="34" charset="0"/>
              </a:rPr>
              <a:t>lỏng</a:t>
            </a:r>
            <a:r>
              <a:rPr lang="en-US" sz="2000" dirty="0">
                <a:latin typeface="Arial" pitchFamily="34" charset="0"/>
                <a:cs typeface="Arial" pitchFamily="34" charset="0"/>
              </a:rPr>
              <a:t> </a:t>
            </a:r>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đi</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đi</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a:t>
            </a:r>
            <a:r>
              <a:rPr lang="en-US" sz="2000" dirty="0" err="1">
                <a:latin typeface="Arial" pitchFamily="34" charset="0"/>
                <a:cs typeface="Arial" pitchFamily="34" charset="0"/>
              </a:rPr>
              <a:t>bánh</a:t>
            </a:r>
            <a:r>
              <a:rPr lang="en-US" sz="2000" dirty="0">
                <a:latin typeface="Arial" pitchFamily="34" charset="0"/>
                <a:cs typeface="Arial" pitchFamily="34" charset="0"/>
              </a:rPr>
              <a:t> </a:t>
            </a:r>
            <a:r>
              <a:rPr lang="en-US" sz="2000" dirty="0" err="1">
                <a:latin typeface="Arial" pitchFamily="34" charset="0"/>
                <a:cs typeface="Arial" pitchFamily="34" charset="0"/>
              </a:rPr>
              <a:t>guồng</a:t>
            </a:r>
            <a:r>
              <a:rPr lang="en-US" sz="2000" dirty="0">
                <a:latin typeface="Arial" pitchFamily="34" charset="0"/>
                <a:cs typeface="Arial" pitchFamily="34" charset="0"/>
              </a:rPr>
              <a:t>;</a:t>
            </a:r>
          </a:p>
          <a:p>
            <a:pPr algn="just"/>
            <a:r>
              <a:rPr lang="en-US" sz="2400" dirty="0">
                <a:latin typeface="Times New Roman" pitchFamily="18" charset="0"/>
                <a:cs typeface="Times New Roman" pitchFamily="18" charset="0"/>
              </a:rPr>
              <a:t>C</a:t>
            </a:r>
            <a:r>
              <a:rPr lang="en-US" sz="2400" baseline="-25000" dirty="0">
                <a:latin typeface="Times New Roman" pitchFamily="18" charset="0"/>
                <a:cs typeface="Times New Roman" pitchFamily="18" charset="0"/>
              </a:rPr>
              <a:t>1</a:t>
            </a:r>
            <a:r>
              <a:rPr lang="en-US" sz="2400" dirty="0">
                <a:latin typeface="Times New Roman" pitchFamily="18" charset="0"/>
                <a:cs typeface="Times New Roman" pitchFamily="18" charset="0"/>
              </a:rPr>
              <a:t>, C</a:t>
            </a:r>
            <a:r>
              <a:rPr lang="en-US" sz="2400" baseline="-25000" dirty="0">
                <a:latin typeface="Times New Roman" pitchFamily="18" charset="0"/>
                <a:cs typeface="Times New Roman" pitchFamily="18" charset="0"/>
              </a:rPr>
              <a:t>2</a:t>
            </a:r>
            <a:r>
              <a:rPr lang="en-US" sz="2000" dirty="0">
                <a:latin typeface="Arial" pitchFamily="34" charset="0"/>
                <a:cs typeface="Arial" pitchFamily="34" charset="0"/>
              </a:rPr>
              <a:t>: </a:t>
            </a:r>
            <a:r>
              <a:rPr lang="en-US" sz="2000" dirty="0" err="1">
                <a:latin typeface="Arial" pitchFamily="34" charset="0"/>
                <a:cs typeface="Arial" pitchFamily="34" charset="0"/>
              </a:rPr>
              <a:t>vận</a:t>
            </a:r>
            <a:r>
              <a:rPr lang="en-US" sz="2000" dirty="0">
                <a:latin typeface="Arial" pitchFamily="34" charset="0"/>
                <a:cs typeface="Arial" pitchFamily="34" charset="0"/>
              </a:rPr>
              <a:t> </a:t>
            </a:r>
            <a:r>
              <a:rPr lang="en-US" sz="2000" dirty="0" err="1">
                <a:latin typeface="Arial" pitchFamily="34" charset="0"/>
                <a:cs typeface="Arial" pitchFamily="34" charset="0"/>
              </a:rPr>
              <a:t>tốc</a:t>
            </a:r>
            <a:r>
              <a:rPr lang="en-US" sz="2000" dirty="0">
                <a:latin typeface="Arial" pitchFamily="34" charset="0"/>
                <a:cs typeface="Arial" pitchFamily="34" charset="0"/>
              </a:rPr>
              <a:t> </a:t>
            </a:r>
            <a:r>
              <a:rPr lang="en-US" sz="2000" dirty="0" err="1">
                <a:latin typeface="Arial" pitchFamily="34" charset="0"/>
                <a:cs typeface="Arial" pitchFamily="34" charset="0"/>
              </a:rPr>
              <a:t>tuyệt</a:t>
            </a:r>
            <a:r>
              <a:rPr lang="en-US" sz="2000" dirty="0">
                <a:latin typeface="Arial" pitchFamily="34" charset="0"/>
                <a:cs typeface="Arial" pitchFamily="34" charset="0"/>
              </a:rPr>
              <a:t> </a:t>
            </a:r>
            <a:r>
              <a:rPr lang="en-US" sz="2000" dirty="0" err="1">
                <a:latin typeface="Arial" pitchFamily="34" charset="0"/>
                <a:cs typeface="Arial" pitchFamily="34" charset="0"/>
              </a:rPr>
              <a:t>đối</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chất</a:t>
            </a:r>
            <a:r>
              <a:rPr lang="en-US" sz="2000" dirty="0">
                <a:latin typeface="Arial" pitchFamily="34" charset="0"/>
                <a:cs typeface="Arial" pitchFamily="34" charset="0"/>
              </a:rPr>
              <a:t> </a:t>
            </a:r>
            <a:r>
              <a:rPr lang="en-US" sz="2000" dirty="0" err="1">
                <a:latin typeface="Arial" pitchFamily="34" charset="0"/>
                <a:cs typeface="Arial" pitchFamily="34" charset="0"/>
              </a:rPr>
              <a:t>lỏng</a:t>
            </a:r>
            <a:r>
              <a:rPr lang="en-US" sz="2000" dirty="0">
                <a:latin typeface="Arial" pitchFamily="34" charset="0"/>
                <a:cs typeface="Arial" pitchFamily="34" charset="0"/>
              </a:rPr>
              <a:t> </a:t>
            </a:r>
            <a:r>
              <a:rPr lang="en-US" sz="2000" dirty="0" err="1">
                <a:latin typeface="Arial" pitchFamily="34" charset="0"/>
                <a:cs typeface="Arial" pitchFamily="34" charset="0"/>
              </a:rPr>
              <a:t>đi</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và</a:t>
            </a:r>
            <a:r>
              <a:rPr lang="en-US" sz="2000" dirty="0">
                <a:latin typeface="Arial" pitchFamily="34" charset="0"/>
                <a:cs typeface="Arial" pitchFamily="34" charset="0"/>
              </a:rPr>
              <a:t> </a:t>
            </a:r>
            <a:r>
              <a:rPr lang="en-US" sz="2000" dirty="0" err="1">
                <a:latin typeface="Arial" pitchFamily="34" charset="0"/>
                <a:cs typeface="Arial" pitchFamily="34" charset="0"/>
              </a:rPr>
              <a:t>đi</a:t>
            </a:r>
            <a:r>
              <a:rPr lang="en-US" sz="2000" dirty="0">
                <a:latin typeface="Arial" pitchFamily="34" charset="0"/>
                <a:cs typeface="Arial" pitchFamily="34" charset="0"/>
              </a:rPr>
              <a:t> </a:t>
            </a:r>
            <a:r>
              <a:rPr lang="en-US" sz="2000" dirty="0" err="1">
                <a:latin typeface="Arial" pitchFamily="34" charset="0"/>
                <a:cs typeface="Arial" pitchFamily="34" charset="0"/>
              </a:rPr>
              <a:t>ra</a:t>
            </a:r>
            <a:r>
              <a:rPr lang="en-US" sz="2000" dirty="0">
                <a:latin typeface="Arial" pitchFamily="34" charset="0"/>
                <a:cs typeface="Arial" pitchFamily="34" charset="0"/>
              </a:rPr>
              <a:t> </a:t>
            </a:r>
            <a:r>
              <a:rPr lang="en-US" sz="2000" dirty="0" err="1">
                <a:latin typeface="Arial" pitchFamily="34" charset="0"/>
                <a:cs typeface="Arial" pitchFamily="34" charset="0"/>
              </a:rPr>
              <a:t>bánh</a:t>
            </a:r>
            <a:r>
              <a:rPr lang="en-US" sz="2000" dirty="0">
                <a:latin typeface="Arial" pitchFamily="34" charset="0"/>
                <a:cs typeface="Arial" pitchFamily="34" charset="0"/>
              </a:rPr>
              <a:t> </a:t>
            </a:r>
            <a:r>
              <a:rPr lang="en-US" sz="2000" dirty="0" err="1">
                <a:latin typeface="Arial" pitchFamily="34" charset="0"/>
                <a:cs typeface="Arial" pitchFamily="34" charset="0"/>
              </a:rPr>
              <a:t>guồng</a:t>
            </a:r>
            <a:r>
              <a:rPr lang="en-US" sz="2000" dirty="0" smtClean="0">
                <a:latin typeface="Arial" pitchFamily="34" charset="0"/>
                <a:cs typeface="Arial" pitchFamily="34" charset="0"/>
              </a:rPr>
              <a:t>;</a:t>
            </a:r>
          </a:p>
          <a:p>
            <a:pPr algn="just"/>
            <a:r>
              <a:rPr lang="en-US" sz="2800" dirty="0">
                <a:latin typeface="Times New Roman" pitchFamily="18" charset="0"/>
                <a:cs typeface="Times New Roman" pitchFamily="18" charset="0"/>
                <a:sym typeface="Symbol"/>
              </a:rPr>
              <a:t></a:t>
            </a:r>
            <a:r>
              <a:rPr lang="en-US" sz="2800" baseline="-25000" dirty="0">
                <a:latin typeface="Times New Roman" pitchFamily="18" charset="0"/>
                <a:cs typeface="Times New Roman" pitchFamily="18" charset="0"/>
                <a:sym typeface="Symbol"/>
              </a:rPr>
              <a:t>1</a:t>
            </a:r>
            <a:r>
              <a:rPr lang="en-US" sz="2800" dirty="0">
                <a:latin typeface="Times New Roman" pitchFamily="18" charset="0"/>
                <a:cs typeface="Times New Roman" pitchFamily="18" charset="0"/>
                <a:sym typeface="Symbol"/>
              </a:rPr>
              <a:t>, </a:t>
            </a:r>
            <a:r>
              <a:rPr lang="en-US" sz="2800" baseline="-25000" dirty="0">
                <a:latin typeface="Times New Roman" pitchFamily="18" charset="0"/>
                <a:cs typeface="Times New Roman" pitchFamily="18" charset="0"/>
                <a:sym typeface="Symbol"/>
              </a:rPr>
              <a:t>2</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góc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vào</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ra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của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chất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lỏng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góc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giữa</a:t>
            </a:r>
            <a:r>
              <a:rPr lang="en-US" sz="2000" dirty="0">
                <a:latin typeface="Arial" pitchFamily="34" charset="0"/>
                <a:cs typeface="Arial" pitchFamily="34" charset="0"/>
                <a:sym typeface="Symbol"/>
              </a:rPr>
              <a:t> u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C);</a:t>
            </a:r>
          </a:p>
          <a:p>
            <a:pPr algn="just"/>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1u</a:t>
            </a:r>
            <a:r>
              <a:rPr lang="en-US" sz="2400" dirty="0" smtClean="0">
                <a:latin typeface="Times New Roman" pitchFamily="18" charset="0"/>
                <a:cs typeface="Times New Roman" pitchFamily="18" charset="0"/>
              </a:rPr>
              <a:t>, C</a:t>
            </a:r>
            <a:r>
              <a:rPr lang="en-US" sz="2400" baseline="-25000" dirty="0" smtClean="0">
                <a:latin typeface="Times New Roman" pitchFamily="18" charset="0"/>
                <a:cs typeface="Times New Roman" pitchFamily="18" charset="0"/>
              </a:rPr>
              <a:t>2u</a:t>
            </a:r>
            <a:r>
              <a:rPr lang="en-US" sz="2000" dirty="0" smtClean="0">
                <a:latin typeface="Arial" pitchFamily="34" charset="0"/>
                <a:cs typeface="Arial" pitchFamily="34" charset="0"/>
                <a:sym typeface="Symbol"/>
              </a:rPr>
              <a:t>: </a:t>
            </a:r>
            <a:r>
              <a:rPr lang="en-US" sz="2000" dirty="0" err="1">
                <a:latin typeface="Arial" pitchFamily="34" charset="0"/>
                <a:cs typeface="Arial" pitchFamily="34" charset="0"/>
                <a:sym typeface="Symbol"/>
              </a:rPr>
              <a:t>vận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tốc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tiếp</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tuyến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hình</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chiếu</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của</a:t>
            </a:r>
            <a:r>
              <a:rPr lang="en-US" sz="2000" dirty="0">
                <a:latin typeface="Arial" pitchFamily="34" charset="0"/>
                <a:cs typeface="Arial" pitchFamily="34" charset="0"/>
                <a:sym typeface="Symbol"/>
              </a:rPr>
              <a:t> C </a:t>
            </a:r>
            <a:r>
              <a:rPr lang="en-US" sz="2000" dirty="0" err="1">
                <a:latin typeface="Arial" pitchFamily="34" charset="0"/>
                <a:cs typeface="Arial" pitchFamily="34" charset="0"/>
                <a:sym typeface="Symbol"/>
              </a:rPr>
              <a:t>trên</a:t>
            </a:r>
            <a:r>
              <a:rPr lang="en-US" sz="2000" dirty="0">
                <a:latin typeface="Arial" pitchFamily="34" charset="0"/>
                <a:cs typeface="Arial" pitchFamily="34" charset="0"/>
                <a:sym typeface="Symbol"/>
              </a:rPr>
              <a:t> u);</a:t>
            </a:r>
          </a:p>
          <a:p>
            <a:pPr algn="just"/>
            <a:r>
              <a:rPr lang="en-US" sz="2400" dirty="0">
                <a:latin typeface="Arial" pitchFamily="34" charset="0"/>
                <a:cs typeface="Arial" pitchFamily="34" charset="0"/>
                <a:sym typeface="Symbol"/>
              </a:rPr>
              <a:t>w</a:t>
            </a:r>
            <a:r>
              <a:rPr lang="en-US" sz="2400" baseline="-25000" dirty="0">
                <a:latin typeface="Arial" pitchFamily="34" charset="0"/>
                <a:cs typeface="Arial" pitchFamily="34" charset="0"/>
                <a:sym typeface="Symbol"/>
              </a:rPr>
              <a:t>1</a:t>
            </a:r>
            <a:r>
              <a:rPr lang="en-US" sz="2400" dirty="0">
                <a:latin typeface="Arial" pitchFamily="34" charset="0"/>
                <a:cs typeface="Arial" pitchFamily="34" charset="0"/>
                <a:sym typeface="Symbol"/>
              </a:rPr>
              <a:t>, w</a:t>
            </a:r>
            <a:r>
              <a:rPr lang="en-US" sz="2400" baseline="-25000" dirty="0">
                <a:latin typeface="Arial" pitchFamily="34" charset="0"/>
                <a:cs typeface="Arial" pitchFamily="34" charset="0"/>
                <a:sym typeface="Symbol"/>
              </a:rPr>
              <a:t>2</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vận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tốc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tương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đối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của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chất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lỏng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vào</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cửa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hút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ra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cửa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đẩy</a:t>
            </a:r>
            <a:r>
              <a:rPr lang="en-US" sz="2000" dirty="0" smtClean="0">
                <a:latin typeface="Arial" pitchFamily="34" charset="0"/>
                <a:cs typeface="Arial" pitchFamily="34" charset="0"/>
                <a:sym typeface="Symbol"/>
              </a:rPr>
              <a:t>.</a:t>
            </a:r>
            <a:endParaRPr lang="en-US" sz="2000" dirty="0">
              <a:latin typeface="Arial" pitchFamily="34" charset="0"/>
              <a:cs typeface="Arial" pitchFamily="34" charset="0"/>
            </a:endParaRPr>
          </a:p>
        </p:txBody>
      </p:sp>
      <p:sp>
        <p:nvSpPr>
          <p:cNvPr id="18" name="Freeform 17"/>
          <p:cNvSpPr/>
          <p:nvPr/>
        </p:nvSpPr>
        <p:spPr>
          <a:xfrm>
            <a:off x="5857760" y="1465943"/>
            <a:ext cx="107611" cy="174171"/>
          </a:xfrm>
          <a:custGeom>
            <a:avLst/>
            <a:gdLst>
              <a:gd name="connsiteX0" fmla="*/ 20526 w 107611"/>
              <a:gd name="connsiteY0" fmla="*/ 0 h 174171"/>
              <a:gd name="connsiteX1" fmla="*/ 6011 w 107611"/>
              <a:gd name="connsiteY1" fmla="*/ 130628 h 174171"/>
              <a:gd name="connsiteX2" fmla="*/ 107611 w 107611"/>
              <a:gd name="connsiteY2" fmla="*/ 174171 h 174171"/>
            </a:gdLst>
            <a:ahLst/>
            <a:cxnLst>
              <a:cxn ang="0">
                <a:pos x="connsiteX0" y="connsiteY0"/>
              </a:cxn>
              <a:cxn ang="0">
                <a:pos x="connsiteX1" y="connsiteY1"/>
              </a:cxn>
              <a:cxn ang="0">
                <a:pos x="connsiteX2" y="connsiteY2"/>
              </a:cxn>
            </a:cxnLst>
            <a:rect l="l" t="t" r="r" b="b"/>
            <a:pathLst>
              <a:path w="107611" h="174171">
                <a:moveTo>
                  <a:pt x="20526" y="0"/>
                </a:moveTo>
                <a:cubicBezTo>
                  <a:pt x="6011" y="50800"/>
                  <a:pt x="-8503" y="101600"/>
                  <a:pt x="6011" y="130628"/>
                </a:cubicBezTo>
                <a:cubicBezTo>
                  <a:pt x="20525" y="159656"/>
                  <a:pt x="64068" y="166913"/>
                  <a:pt x="107611" y="174171"/>
                </a:cubicBezTo>
              </a:path>
            </a:pathLst>
          </a:cu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6" name="Group 15"/>
          <p:cNvGrpSpPr/>
          <p:nvPr/>
        </p:nvGrpSpPr>
        <p:grpSpPr>
          <a:xfrm>
            <a:off x="2819400" y="89625"/>
            <a:ext cx="6259259" cy="3782061"/>
            <a:chOff x="2819400" y="89625"/>
            <a:chExt cx="6259259" cy="3782061"/>
          </a:xfrm>
        </p:grpSpPr>
        <p:grpSp>
          <p:nvGrpSpPr>
            <p:cNvPr id="15" name="Group 14"/>
            <p:cNvGrpSpPr/>
            <p:nvPr/>
          </p:nvGrpSpPr>
          <p:grpSpPr>
            <a:xfrm>
              <a:off x="2819400" y="89625"/>
              <a:ext cx="6259259" cy="3782061"/>
              <a:chOff x="2819400" y="89625"/>
              <a:chExt cx="6259259" cy="3782061"/>
            </a:xfrm>
          </p:grpSpPr>
          <p:grpSp>
            <p:nvGrpSpPr>
              <p:cNvPr id="10" name="Group 9"/>
              <p:cNvGrpSpPr/>
              <p:nvPr/>
            </p:nvGrpSpPr>
            <p:grpSpPr>
              <a:xfrm>
                <a:off x="2819400" y="89625"/>
                <a:ext cx="6259259" cy="3782061"/>
                <a:chOff x="2819400" y="89625"/>
                <a:chExt cx="6259259" cy="3782061"/>
              </a:xfrm>
            </p:grpSpPr>
            <p:grpSp>
              <p:nvGrpSpPr>
                <p:cNvPr id="31" name="Group 30"/>
                <p:cNvGrpSpPr/>
                <p:nvPr/>
              </p:nvGrpSpPr>
              <p:grpSpPr>
                <a:xfrm>
                  <a:off x="2819400" y="89625"/>
                  <a:ext cx="6259259" cy="3782061"/>
                  <a:chOff x="2884741" y="89625"/>
                  <a:chExt cx="6259259" cy="3782061"/>
                </a:xfrm>
              </p:grpSpPr>
              <p:grpSp>
                <p:nvGrpSpPr>
                  <p:cNvPr id="29" name="Group 28"/>
                  <p:cNvGrpSpPr/>
                  <p:nvPr/>
                </p:nvGrpSpPr>
                <p:grpSpPr>
                  <a:xfrm>
                    <a:off x="2884741" y="89625"/>
                    <a:ext cx="6259259" cy="3782061"/>
                    <a:chOff x="2884741" y="89625"/>
                    <a:chExt cx="6259259" cy="3782061"/>
                  </a:xfrm>
                </p:grpSpPr>
                <p:pic>
                  <p:nvPicPr>
                    <p:cNvPr id="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4741" y="89625"/>
                      <a:ext cx="6259259" cy="3782061"/>
                    </a:xfrm>
                    <a:prstGeom prst="rect">
                      <a:avLst/>
                    </a:prstGeom>
                    <a:noFill/>
                    <a:ln>
                      <a:noFill/>
                    </a:ln>
                    <a:effectLst/>
                    <a:scene3d>
                      <a:camera prst="orthographicFront">
                        <a:rot lat="0" lon="0" rev="12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5486400" y="648546"/>
                      <a:ext cx="3070466" cy="1651968"/>
                      <a:chOff x="5486400" y="648546"/>
                      <a:chExt cx="3070466" cy="1651968"/>
                    </a:xfrm>
                  </p:grpSpPr>
                  <p:cxnSp>
                    <p:nvCxnSpPr>
                      <p:cNvPr id="17" name="Straight Connector 16"/>
                      <p:cNvCxnSpPr/>
                      <p:nvPr/>
                    </p:nvCxnSpPr>
                    <p:spPr>
                      <a:xfrm flipH="1">
                        <a:off x="5486400" y="1418772"/>
                        <a:ext cx="838200" cy="5473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5518003" y="1426420"/>
                        <a:ext cx="378630" cy="369332"/>
                      </a:xfrm>
                      <a:prstGeom prst="rect">
                        <a:avLst/>
                      </a:prstGeom>
                    </p:spPr>
                    <p:txBody>
                      <a:bodyPr wrap="none">
                        <a:spAutoFit/>
                      </a:bodyPr>
                      <a:lstStyle/>
                      <a:p>
                        <a:r>
                          <a:rPr lang="el-GR" dirty="0" smtClean="0">
                            <a:latin typeface="Times New Roman"/>
                            <a:cs typeface="Times New Roman"/>
                          </a:rPr>
                          <a:t>β</a:t>
                        </a:r>
                        <a:r>
                          <a:rPr lang="en-US" baseline="-25000" dirty="0" smtClean="0">
                            <a:latin typeface="Times New Roman"/>
                            <a:cs typeface="Times New Roman"/>
                          </a:rPr>
                          <a:t>2</a:t>
                        </a:r>
                        <a:endParaRPr lang="en-US" baseline="-25000" dirty="0"/>
                      </a:p>
                    </p:txBody>
                  </p:sp>
                  <p:cxnSp>
                    <p:nvCxnSpPr>
                      <p:cNvPr id="21" name="Straight Connector 20"/>
                      <p:cNvCxnSpPr/>
                      <p:nvPr/>
                    </p:nvCxnSpPr>
                    <p:spPr>
                      <a:xfrm flipH="1" flipV="1">
                        <a:off x="7453086" y="1810266"/>
                        <a:ext cx="442686" cy="490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7649029" y="1941398"/>
                        <a:ext cx="130628" cy="76088"/>
                      </a:xfrm>
                      <a:custGeom>
                        <a:avLst/>
                        <a:gdLst>
                          <a:gd name="connsiteX0" fmla="*/ 0 w 130628"/>
                          <a:gd name="connsiteY0" fmla="*/ 76088 h 76088"/>
                          <a:gd name="connsiteX1" fmla="*/ 29028 w 130628"/>
                          <a:gd name="connsiteY1" fmla="*/ 3516 h 76088"/>
                          <a:gd name="connsiteX2" fmla="*/ 130628 w 130628"/>
                          <a:gd name="connsiteY2" fmla="*/ 18031 h 76088"/>
                        </a:gdLst>
                        <a:ahLst/>
                        <a:cxnLst>
                          <a:cxn ang="0">
                            <a:pos x="connsiteX0" y="connsiteY0"/>
                          </a:cxn>
                          <a:cxn ang="0">
                            <a:pos x="connsiteX1" y="connsiteY1"/>
                          </a:cxn>
                          <a:cxn ang="0">
                            <a:pos x="connsiteX2" y="connsiteY2"/>
                          </a:cxn>
                        </a:cxnLst>
                        <a:rect l="l" t="t" r="r" b="b"/>
                        <a:pathLst>
                          <a:path w="130628" h="76088">
                            <a:moveTo>
                              <a:pt x="0" y="76088"/>
                            </a:moveTo>
                            <a:cubicBezTo>
                              <a:pt x="3628" y="44640"/>
                              <a:pt x="7257" y="13192"/>
                              <a:pt x="29028" y="3516"/>
                            </a:cubicBezTo>
                            <a:cubicBezTo>
                              <a:pt x="50799" y="-6160"/>
                              <a:pt x="90713" y="5935"/>
                              <a:pt x="130628" y="18031"/>
                            </a:cubicBezTo>
                          </a:path>
                        </a:pathLst>
                      </a:cu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24"/>
                      <p:cNvSpPr/>
                      <p:nvPr/>
                    </p:nvSpPr>
                    <p:spPr>
                      <a:xfrm>
                        <a:off x="7409544" y="1567780"/>
                        <a:ext cx="378630" cy="369332"/>
                      </a:xfrm>
                      <a:prstGeom prst="rect">
                        <a:avLst/>
                      </a:prstGeom>
                    </p:spPr>
                    <p:txBody>
                      <a:bodyPr wrap="none">
                        <a:spAutoFit/>
                      </a:bodyPr>
                      <a:lstStyle/>
                      <a:p>
                        <a:r>
                          <a:rPr lang="el-GR" dirty="0" smtClean="0">
                            <a:latin typeface="Times New Roman"/>
                            <a:cs typeface="Times New Roman"/>
                          </a:rPr>
                          <a:t>β</a:t>
                        </a:r>
                        <a:r>
                          <a:rPr lang="en-US" baseline="-25000" dirty="0" smtClean="0">
                            <a:latin typeface="Times New Roman"/>
                            <a:cs typeface="Times New Roman"/>
                          </a:rPr>
                          <a:t>1</a:t>
                        </a:r>
                        <a:endParaRPr lang="en-US" baseline="-25000" dirty="0"/>
                      </a:p>
                    </p:txBody>
                  </p:sp>
                  <p:sp>
                    <p:nvSpPr>
                      <p:cNvPr id="26" name="Rectangle 25"/>
                      <p:cNvSpPr/>
                      <p:nvPr/>
                    </p:nvSpPr>
                    <p:spPr>
                      <a:xfrm rot="19829707">
                        <a:off x="5700435" y="648546"/>
                        <a:ext cx="452368" cy="338554"/>
                      </a:xfrm>
                      <a:prstGeom prst="rect">
                        <a:avLst/>
                      </a:prstGeom>
                      <a:solidFill>
                        <a:schemeClr val="bg1"/>
                      </a:solidFill>
                    </p:spPr>
                    <p:txBody>
                      <a:bodyPr wrap="none">
                        <a:spAutoFit/>
                      </a:bodyPr>
                      <a:lstStyle/>
                      <a:p>
                        <a:r>
                          <a:rPr lang="en-US" sz="1600" dirty="0" smtClean="0">
                            <a:latin typeface="Arial" pitchFamily="34" charset="0"/>
                            <a:cs typeface="Arial" pitchFamily="34" charset="0"/>
                          </a:rPr>
                          <a:t>C</a:t>
                        </a:r>
                        <a:r>
                          <a:rPr lang="en-US" sz="1600" baseline="-25000" dirty="0" smtClean="0">
                            <a:latin typeface="Arial" pitchFamily="34" charset="0"/>
                            <a:cs typeface="Arial" pitchFamily="34" charset="0"/>
                          </a:rPr>
                          <a:t>2r</a:t>
                        </a:r>
                        <a:endParaRPr lang="en-US" sz="1600" baseline="-25000" dirty="0">
                          <a:latin typeface="Arial" pitchFamily="34" charset="0"/>
                          <a:cs typeface="Arial" pitchFamily="34" charset="0"/>
                        </a:endParaRPr>
                      </a:p>
                    </p:txBody>
                  </p:sp>
                  <p:sp>
                    <p:nvSpPr>
                      <p:cNvPr id="27" name="Rectangle 26"/>
                      <p:cNvSpPr/>
                      <p:nvPr/>
                    </p:nvSpPr>
                    <p:spPr>
                      <a:xfrm rot="2675073">
                        <a:off x="8104498" y="1684988"/>
                        <a:ext cx="452368" cy="338554"/>
                      </a:xfrm>
                      <a:prstGeom prst="rect">
                        <a:avLst/>
                      </a:prstGeom>
                      <a:solidFill>
                        <a:schemeClr val="bg1"/>
                      </a:solidFill>
                    </p:spPr>
                    <p:txBody>
                      <a:bodyPr wrap="none">
                        <a:spAutoFit/>
                      </a:bodyPr>
                      <a:lstStyle/>
                      <a:p>
                        <a:r>
                          <a:rPr lang="en-US" sz="1600" dirty="0" smtClean="0">
                            <a:latin typeface="Arial" pitchFamily="34" charset="0"/>
                            <a:cs typeface="Arial" pitchFamily="34" charset="0"/>
                          </a:rPr>
                          <a:t>C</a:t>
                        </a:r>
                        <a:r>
                          <a:rPr lang="en-US" sz="1600" baseline="-25000" dirty="0" smtClean="0">
                            <a:latin typeface="Arial" pitchFamily="34" charset="0"/>
                            <a:cs typeface="Arial" pitchFamily="34" charset="0"/>
                          </a:rPr>
                          <a:t>1r</a:t>
                        </a:r>
                        <a:endParaRPr lang="en-US" sz="1600" baseline="-25000" dirty="0">
                          <a:latin typeface="Arial" pitchFamily="34" charset="0"/>
                          <a:cs typeface="Arial" pitchFamily="34" charset="0"/>
                        </a:endParaRPr>
                      </a:p>
                    </p:txBody>
                  </p:sp>
                </p:grpSp>
              </p:grpSp>
              <p:sp>
                <p:nvSpPr>
                  <p:cNvPr id="30" name="Rectangle 29"/>
                  <p:cNvSpPr/>
                  <p:nvPr/>
                </p:nvSpPr>
                <p:spPr>
                  <a:xfrm>
                    <a:off x="7572828" y="1313543"/>
                    <a:ext cx="76200" cy="15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p:nvSpPr>
              <p:spPr>
                <a:xfrm>
                  <a:off x="7213576" y="931452"/>
                  <a:ext cx="406397" cy="258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p:cNvSpPr/>
              <p:nvPr/>
            </p:nvSpPr>
            <p:spPr>
              <a:xfrm rot="19829707">
                <a:off x="7138661" y="782742"/>
                <a:ext cx="482824" cy="338554"/>
              </a:xfrm>
              <a:prstGeom prst="rect">
                <a:avLst/>
              </a:prstGeom>
              <a:noFill/>
              <a:ln>
                <a:noFill/>
              </a:ln>
            </p:spPr>
            <p:txBody>
              <a:bodyPr wrap="none">
                <a:spAutoFit/>
              </a:bodyPr>
              <a:lstStyle/>
              <a:p>
                <a:r>
                  <a:rPr lang="en-US" sz="1600" dirty="0" smtClean="0">
                    <a:latin typeface="Arial" pitchFamily="34" charset="0"/>
                    <a:cs typeface="Arial" pitchFamily="34" charset="0"/>
                  </a:rPr>
                  <a:t>C</a:t>
                </a:r>
                <a:r>
                  <a:rPr lang="en-US" sz="1600" baseline="-25000" dirty="0" smtClean="0">
                    <a:latin typeface="Arial" pitchFamily="34" charset="0"/>
                    <a:cs typeface="Arial" pitchFamily="34" charset="0"/>
                  </a:rPr>
                  <a:t>2u</a:t>
                </a:r>
                <a:endParaRPr lang="en-US" sz="1600" baseline="-25000" dirty="0">
                  <a:latin typeface="Arial" pitchFamily="34" charset="0"/>
                  <a:cs typeface="Arial" pitchFamily="34" charset="0"/>
                </a:endParaRPr>
              </a:p>
            </p:txBody>
          </p:sp>
          <p:sp>
            <p:nvSpPr>
              <p:cNvPr id="11" name="Rectangle 10"/>
              <p:cNvSpPr/>
              <p:nvPr/>
            </p:nvSpPr>
            <p:spPr>
              <a:xfrm>
                <a:off x="7590945" y="2496456"/>
                <a:ext cx="365450" cy="2184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p:cNvSpPr/>
            <p:nvPr/>
          </p:nvSpPr>
          <p:spPr>
            <a:xfrm rot="3031882">
              <a:off x="7738921" y="2508557"/>
              <a:ext cx="482824" cy="338554"/>
            </a:xfrm>
            <a:prstGeom prst="rect">
              <a:avLst/>
            </a:prstGeom>
            <a:noFill/>
            <a:ln>
              <a:noFill/>
            </a:ln>
          </p:spPr>
          <p:txBody>
            <a:bodyPr wrap="none">
              <a:spAutoFit/>
            </a:bodyPr>
            <a:lstStyle/>
            <a:p>
              <a:r>
                <a:rPr lang="en-US" sz="1600" dirty="0" smtClean="0">
                  <a:latin typeface="Arial" pitchFamily="34" charset="0"/>
                  <a:cs typeface="Arial" pitchFamily="34" charset="0"/>
                </a:rPr>
                <a:t>C</a:t>
              </a:r>
              <a:r>
                <a:rPr lang="en-US" sz="1600" baseline="-25000" dirty="0" smtClean="0">
                  <a:latin typeface="Arial" pitchFamily="34" charset="0"/>
                  <a:cs typeface="Arial" pitchFamily="34" charset="0"/>
                </a:rPr>
                <a:t>1u</a:t>
              </a:r>
              <a:endParaRPr lang="en-US" sz="1600" baseline="-25000" dirty="0">
                <a:latin typeface="Arial" pitchFamily="34" charset="0"/>
                <a:cs typeface="Arial" pitchFamily="34" charset="0"/>
              </a:endParaRPr>
            </a:p>
          </p:txBody>
        </p:sp>
      </p:grpSp>
      <p:sp>
        <p:nvSpPr>
          <p:cNvPr id="33"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
        <p:nvSpPr>
          <p:cNvPr id="34" name="Rectangle 3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thuyết</a:t>
            </a:r>
            <a:r>
              <a:rPr lang="en-US" sz="2400" b="1" dirty="0" smtClean="0">
                <a:solidFill>
                  <a:srgbClr val="0070C0"/>
                </a:solidFill>
                <a:latin typeface="Arial" pitchFamily="34" charset="0"/>
                <a:cs typeface="Arial" pitchFamily="34" charset="0"/>
              </a:rPr>
              <a:t> </a:t>
            </a:r>
            <a:endParaRPr lang="en-US" sz="2400"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3835885065"/>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56" name="Picture 20" descr="Tập tin:Color triangle velocity 1.jpg">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22" b="7508"/>
          <a:stretch/>
        </p:blipFill>
        <p:spPr bwMode="auto">
          <a:xfrm>
            <a:off x="4524386" y="1752600"/>
            <a:ext cx="4556054" cy="3352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thuyết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phụ</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thuộc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vào</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dạng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cánh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guồng</a:t>
            </a:r>
            <a:endParaRPr lang="en-US" sz="2400" dirty="0">
              <a:solidFill>
                <a:srgbClr val="0070C0"/>
              </a:solidFill>
              <a:latin typeface="Arial" pitchFamily="34" charset="0"/>
              <a:cs typeface="Arial" pitchFamily="34" charset="0"/>
            </a:endParaRPr>
          </a:p>
        </p:txBody>
      </p:sp>
      <p:sp>
        <p:nvSpPr>
          <p:cNvPr id="5" name="Rectangle 4"/>
          <p:cNvSpPr/>
          <p:nvPr/>
        </p:nvSpPr>
        <p:spPr>
          <a:xfrm>
            <a:off x="0" y="1035846"/>
            <a:ext cx="9144000" cy="1261884"/>
          </a:xfrm>
          <a:prstGeom prst="rect">
            <a:avLst/>
          </a:prstGeom>
        </p:spPr>
        <p:txBody>
          <a:bodyPr wrap="square">
            <a:spAutoFit/>
          </a:bodyPr>
          <a:lstStyle/>
          <a:p>
            <a:pPr algn="just"/>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giảm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đập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cửa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cũng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như</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giảm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chảy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kính</a:t>
            </a:r>
            <a:r>
              <a:rPr lang="en-US" sz="2400" dirty="0" smtClean="0">
                <a:latin typeface="Arial" pitchFamily="34" charset="0"/>
                <a:cs typeface="Arial" pitchFamily="34" charset="0"/>
              </a:rPr>
              <a:t> (</a:t>
            </a:r>
            <a:r>
              <a:rPr lang="en-US" sz="2800" dirty="0" smtClean="0">
                <a:latin typeface="Arial" pitchFamily="34" charset="0"/>
                <a:cs typeface="Arial" pitchFamily="34" charset="0"/>
                <a:sym typeface="Symbol"/>
              </a:rPr>
              <a:t></a:t>
            </a:r>
            <a:r>
              <a:rPr lang="en-US" sz="28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 90</a:t>
            </a:r>
            <a:r>
              <a:rPr lang="en-US" sz="2400" baseline="30000" dirty="0" smtClean="0">
                <a:latin typeface="Arial" pitchFamily="34" charset="0"/>
                <a:cs typeface="Arial" pitchFamily="34" charset="0"/>
                <a:sym typeface="Symbol"/>
              </a:rPr>
              <a:t>o</a:t>
            </a:r>
            <a:r>
              <a:rPr lang="en-US" sz="2400" dirty="0" smtClean="0">
                <a:latin typeface="Arial" pitchFamily="34" charset="0"/>
                <a:cs typeface="Arial" pitchFamily="34" charset="0"/>
                <a:sym typeface="Symbol"/>
              </a:rPr>
              <a:t>)</a:t>
            </a:r>
            <a:r>
              <a:rPr lang="vi-VN" sz="2400" dirty="0" smtClean="0">
                <a:latin typeface="Arial" pitchFamily="34" charset="0"/>
                <a:cs typeface="Arial" pitchFamily="34" charset="0"/>
              </a:rPr>
              <a:t>.</a:t>
            </a:r>
            <a:endParaRPr lang="en-US" sz="24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830724474"/>
              </p:ext>
            </p:extLst>
          </p:nvPr>
        </p:nvGraphicFramePr>
        <p:xfrm>
          <a:off x="144462" y="2641600"/>
          <a:ext cx="4427538" cy="2844800"/>
        </p:xfrm>
        <a:graphic>
          <a:graphicData uri="http://schemas.openxmlformats.org/presentationml/2006/ole">
            <mc:AlternateContent xmlns:mc="http://schemas.openxmlformats.org/markup-compatibility/2006">
              <mc:Choice xmlns:v="urn:schemas-microsoft-com:vml" Requires="v">
                <p:oleObj spid="_x0000_s14421" name="Equation" r:id="rId5" imgW="1739880" imgH="1117440" progId="Equation.3">
                  <p:embed/>
                </p:oleObj>
              </mc:Choice>
              <mc:Fallback>
                <p:oleObj name="Equation" r:id="rId5" imgW="1739880" imgH="1117440" progId="Equation.3">
                  <p:embed/>
                  <p:pic>
                    <p:nvPicPr>
                      <p:cNvPr id="0" name="Object 3"/>
                      <p:cNvPicPr>
                        <a:picLocks noChangeAspect="1" noChangeArrowheads="1"/>
                      </p:cNvPicPr>
                      <p:nvPr/>
                    </p:nvPicPr>
                    <p:blipFill>
                      <a:blip r:embed="rId6"/>
                      <a:srcRect/>
                      <a:stretch>
                        <a:fillRect/>
                      </a:stretch>
                    </p:blipFill>
                    <p:spPr bwMode="auto">
                      <a:xfrm>
                        <a:off x="144462" y="2641600"/>
                        <a:ext cx="4427538"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a:xfrm>
            <a:off x="36287" y="5733871"/>
            <a:ext cx="8229600" cy="1200329"/>
          </a:xfrm>
          <a:prstGeom prst="rect">
            <a:avLst/>
          </a:prstGeom>
        </p:spPr>
        <p:txBody>
          <a:bodyPr wrap="square">
            <a:spAutoFit/>
          </a:bodyPr>
          <a:lstStyle/>
          <a:p>
            <a:pPr algn="just"/>
            <a:r>
              <a:rPr lang="en-US" sz="2400" dirty="0" smtClean="0">
                <a:latin typeface="Times New Roman" pitchFamily="18" charset="0"/>
                <a:cs typeface="Times New Roman" pitchFamily="18" charset="0"/>
              </a:rPr>
              <a:t>C</a:t>
            </a:r>
            <a:r>
              <a:rPr lang="en-US" sz="2400" baseline="-25000" dirty="0" smtClean="0">
                <a:latin typeface="Times New Roman" pitchFamily="18" charset="0"/>
                <a:cs typeface="Times New Roman" pitchFamily="18" charset="0"/>
              </a:rPr>
              <a:t>2r</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vận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tốc</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hướng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chiếu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C</a:t>
            </a:r>
            <a:r>
              <a:rPr lang="en-US" sz="2400" baseline="-25000" dirty="0" smtClean="0">
                <a:latin typeface="Times New Roman" pitchFamily="18" charset="0"/>
                <a:cs typeface="Times New Roman" pitchFamily="18"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kính</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r</a:t>
            </a:r>
            <a:r>
              <a:rPr lang="en-US" sz="2400" baseline="-25000" dirty="0" smtClean="0">
                <a:latin typeface="Times New Roman" pitchFamily="18" charset="0"/>
                <a:cs typeface="Times New Roman" pitchFamily="18" charset="0"/>
                <a:sym typeface="Symbol"/>
              </a:rPr>
              <a:t>2</a:t>
            </a:r>
            <a:r>
              <a:rPr lang="en-US" sz="2400" dirty="0" smtClean="0">
                <a:latin typeface="Arial" pitchFamily="34" charset="0"/>
                <a:cs typeface="Arial" pitchFamily="34" charset="0"/>
                <a:sym typeface="Symbol"/>
              </a:rPr>
              <a:t>; </a:t>
            </a:r>
            <a:r>
              <a:rPr lang="el-GR" sz="2400" b="1" dirty="0" smtClean="0">
                <a:solidFill>
                  <a:srgbClr val="FF0000"/>
                </a:solidFill>
                <a:latin typeface="Times New Roman"/>
                <a:cs typeface="Times New Roman"/>
                <a:sym typeface="Symbol"/>
              </a:rPr>
              <a:t>β</a:t>
            </a:r>
            <a:r>
              <a:rPr lang="en-US" sz="2400" b="1" baseline="-25000" dirty="0" smtClean="0">
                <a:solidFill>
                  <a:srgbClr val="FF0000"/>
                </a:solidFill>
                <a:latin typeface="Times New Roman"/>
                <a:cs typeface="Times New Roman"/>
                <a:sym typeface="Symbol"/>
              </a:rPr>
              <a:t>2</a:t>
            </a:r>
            <a:r>
              <a:rPr lang="en-US" sz="2400" dirty="0" smtClean="0">
                <a:latin typeface="Times New Roman"/>
                <a:cs typeface="Times New Roman"/>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nghiêng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đối</a:t>
            </a:r>
            <a:r>
              <a:rPr lang="en-US" sz="2400" dirty="0" smtClean="0">
                <a:latin typeface="Arial" pitchFamily="34" charset="0"/>
                <a:cs typeface="Arial" pitchFamily="34" charset="0"/>
                <a:sym typeface="Symbol"/>
              </a:rPr>
              <a:t>).</a:t>
            </a:r>
            <a:endParaRPr lang="en-US" sz="2400" dirty="0">
              <a:latin typeface="Arial" pitchFamily="34" charset="0"/>
              <a:cs typeface="Arial" pitchFamily="34" charset="0"/>
              <a:sym typeface="Symbol"/>
            </a:endParaRPr>
          </a:p>
        </p:txBody>
      </p:sp>
      <p:sp>
        <p:nvSpPr>
          <p:cNvPr id="7" name="Rectangle 6"/>
          <p:cNvSpPr/>
          <p:nvPr/>
        </p:nvSpPr>
        <p:spPr>
          <a:xfrm>
            <a:off x="4572001" y="5181600"/>
            <a:ext cx="4572000" cy="646331"/>
          </a:xfrm>
          <a:prstGeom prst="rect">
            <a:avLst/>
          </a:prstGeom>
        </p:spPr>
        <p:txBody>
          <a:bodyPr>
            <a:spAutoFit/>
          </a:bodyPr>
          <a:lstStyle/>
          <a:p>
            <a:pPr algn="just"/>
            <a:r>
              <a:rPr lang="vi-VN" dirty="0" smtClean="0">
                <a:solidFill>
                  <a:srgbClr val="FF6600"/>
                </a:solidFill>
              </a:rPr>
              <a:t>Hình</a:t>
            </a:r>
            <a:r>
              <a:rPr lang="en-US" dirty="0" smtClean="0">
                <a:solidFill>
                  <a:srgbClr val="FF6600"/>
                </a:solidFill>
              </a:rPr>
              <a:t>:</a:t>
            </a:r>
            <a:r>
              <a:rPr lang="vi-VN" dirty="0" smtClean="0">
                <a:solidFill>
                  <a:srgbClr val="FF6600"/>
                </a:solidFill>
              </a:rPr>
              <a:t> </a:t>
            </a:r>
            <a:r>
              <a:rPr lang="vi-VN" dirty="0">
                <a:solidFill>
                  <a:srgbClr val="FF6600"/>
                </a:solidFill>
              </a:rPr>
              <a:t>Tam giác vận tốc ngã vào và ngã ra do Sir Euler đề xướng năm </a:t>
            </a:r>
            <a:r>
              <a:rPr lang="vi-VN" dirty="0" smtClean="0">
                <a:solidFill>
                  <a:srgbClr val="FF6600"/>
                </a:solidFill>
              </a:rPr>
              <a:t>1751</a:t>
            </a:r>
            <a:r>
              <a:rPr lang="en-US" dirty="0" smtClean="0">
                <a:solidFill>
                  <a:srgbClr val="FF6600"/>
                </a:solidFill>
              </a:rPr>
              <a:t>.</a:t>
            </a:r>
            <a:endParaRPr lang="en-US" dirty="0">
              <a:solidFill>
                <a:srgbClr val="FF6600"/>
              </a:solidFill>
            </a:endParaRPr>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86716227"/>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334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thuyết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phụ</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thuộc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vào</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dạng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cánh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guồng</a:t>
            </a:r>
            <a:endParaRPr lang="en-US" sz="2400" dirty="0">
              <a:solidFill>
                <a:srgbClr val="0070C0"/>
              </a:solidFill>
              <a:latin typeface="Arial" pitchFamily="34" charset="0"/>
              <a:cs typeface="Arial" pitchFamily="34" charset="0"/>
            </a:endParaRPr>
          </a:p>
        </p:txBody>
      </p:sp>
      <p:grpSp>
        <p:nvGrpSpPr>
          <p:cNvPr id="10" name="Group 9"/>
          <p:cNvGrpSpPr/>
          <p:nvPr/>
        </p:nvGrpSpPr>
        <p:grpSpPr>
          <a:xfrm>
            <a:off x="4267200" y="1066801"/>
            <a:ext cx="4833259" cy="5257800"/>
            <a:chOff x="3472541" y="1371599"/>
            <a:chExt cx="5671459" cy="5791201"/>
          </a:xfrm>
        </p:grpSpPr>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2541" y="1439191"/>
              <a:ext cx="5671459" cy="5723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96200" y="1371599"/>
              <a:ext cx="76200" cy="15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077200" y="6019799"/>
              <a:ext cx="76200" cy="15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24828" y="5181599"/>
              <a:ext cx="76200" cy="1524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5163967" y="6424266"/>
            <a:ext cx="3491661" cy="400110"/>
          </a:xfrm>
          <a:prstGeom prst="rect">
            <a:avLst/>
          </a:prstGeom>
        </p:spPr>
        <p:txBody>
          <a:bodyPr wrap="none">
            <a:spAutoFit/>
          </a:bodyPr>
          <a:lstStyle/>
          <a:p>
            <a:r>
              <a:rPr lang="en-US" sz="2000" b="1" dirty="0" err="1" smtClean="0">
                <a:solidFill>
                  <a:srgbClr val="FF6600"/>
                </a:solidFill>
                <a:latin typeface="Arial" pitchFamily="34" charset="0"/>
                <a:cs typeface="Arial" pitchFamily="34" charset="0"/>
              </a:rPr>
              <a:t>Hình</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Các</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kiểu</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cánh</a:t>
            </a:r>
            <a:r>
              <a:rPr lang="en-US" sz="2000" b="1" dirty="0" smtClean="0">
                <a:solidFill>
                  <a:srgbClr val="FF6600"/>
                </a:solidFill>
                <a:latin typeface="Arial" pitchFamily="34" charset="0"/>
                <a:cs typeface="Arial" pitchFamily="34" charset="0"/>
              </a:rPr>
              <a:t> </a:t>
            </a:r>
            <a:r>
              <a:rPr lang="en-US" sz="2000" b="1" dirty="0" err="1">
                <a:solidFill>
                  <a:srgbClr val="FF6600"/>
                </a:solidFill>
                <a:latin typeface="Arial" pitchFamily="34" charset="0"/>
                <a:cs typeface="Arial" pitchFamily="34" charset="0"/>
              </a:rPr>
              <a:t>guồng</a:t>
            </a:r>
            <a:endParaRPr lang="en-US" sz="2000" dirty="0">
              <a:solidFill>
                <a:srgbClr val="FF6600"/>
              </a:solidFill>
            </a:endParaRPr>
          </a:p>
        </p:txBody>
      </p:sp>
      <p:sp>
        <p:nvSpPr>
          <p:cNvPr id="9" name="Rectangle 8"/>
          <p:cNvSpPr/>
          <p:nvPr/>
        </p:nvSpPr>
        <p:spPr>
          <a:xfrm>
            <a:off x="0" y="1062335"/>
            <a:ext cx="5486399" cy="830997"/>
          </a:xfrm>
          <a:prstGeom prst="rect">
            <a:avLst/>
          </a:prstGeom>
        </p:spPr>
        <p:txBody>
          <a:bodyPr wrap="square">
            <a:spAutoFit/>
          </a:bodyPr>
          <a:lstStyle/>
          <a:p>
            <a:r>
              <a:rPr lang="en-US" sz="2400" dirty="0">
                <a:latin typeface="Arial" pitchFamily="34" charset="0"/>
                <a:cs typeface="Arial" pitchFamily="34" charset="0"/>
              </a:rPr>
              <a:t>(</a:t>
            </a:r>
            <a:r>
              <a:rPr lang="en-US" sz="2400" dirty="0">
                <a:latin typeface="Times New Roman" pitchFamily="18" charset="0"/>
                <a:cs typeface="Times New Roman" pitchFamily="18" charset="0"/>
              </a:rPr>
              <a:t>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thẳng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góc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hướng</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kính</a:t>
            </a:r>
            <a:r>
              <a:rPr lang="en-US" sz="2400" dirty="0" smtClean="0">
                <a:latin typeface="Arial" pitchFamily="34" charset="0"/>
                <a:cs typeface="Arial" pitchFamily="34" charset="0"/>
              </a:rPr>
              <a:t> : </a:t>
            </a:r>
            <a:r>
              <a:rPr lang="el-GR" sz="2400" dirty="0" smtClean="0">
                <a:latin typeface="Times New Roman"/>
                <a:cs typeface="Times New Roman"/>
              </a:rPr>
              <a:t>β</a:t>
            </a:r>
            <a:r>
              <a:rPr lang="en-US" sz="2400" baseline="-25000" dirty="0" smtClean="0">
                <a:latin typeface="Times New Roman"/>
                <a:cs typeface="Times New Roman"/>
              </a:rPr>
              <a:t>2 </a:t>
            </a:r>
            <a:r>
              <a:rPr lang="en-US" sz="2400" dirty="0" smtClean="0">
                <a:latin typeface="Times New Roman"/>
                <a:cs typeface="Times New Roman"/>
              </a:rPr>
              <a:t>= 90</a:t>
            </a:r>
            <a:r>
              <a:rPr lang="en-US" sz="2400" baseline="30000" dirty="0" smtClean="0">
                <a:latin typeface="Times New Roman"/>
                <a:cs typeface="Times New Roman"/>
              </a:rPr>
              <a:t>o </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cotg</a:t>
            </a:r>
            <a:r>
              <a:rPr lang="el-GR" sz="2400" dirty="0" smtClean="0">
                <a:latin typeface="Times New Roman" pitchFamily="18" charset="0"/>
                <a:cs typeface="Times New Roman" pitchFamily="18" charset="0"/>
              </a:rPr>
              <a:t>β</a:t>
            </a:r>
            <a:r>
              <a:rPr lang="en-US" sz="2400" baseline="-25000" dirty="0" smtClean="0">
                <a:latin typeface="Times New Roman" pitchFamily="18" charset="0"/>
                <a:cs typeface="Times New Roman" pitchFamily="18" charset="0"/>
              </a:rPr>
              <a:t>2</a:t>
            </a:r>
            <a:r>
              <a:rPr lang="en-US" sz="2400" baseline="-25000" dirty="0" smtClean="0">
                <a:latin typeface="Times New Roman"/>
                <a:cs typeface="Times New Roman"/>
              </a:rPr>
              <a:t> </a:t>
            </a:r>
            <a:r>
              <a:rPr lang="en-US" sz="2400" dirty="0" smtClean="0">
                <a:latin typeface="Arial" pitchFamily="34" charset="0"/>
                <a:cs typeface="Arial" pitchFamily="34" charset="0"/>
              </a:rPr>
              <a:t>= </a:t>
            </a:r>
            <a:r>
              <a:rPr lang="en-US" sz="2400" dirty="0" smtClean="0">
                <a:latin typeface="Times New Roman" pitchFamily="18" charset="0"/>
                <a:cs typeface="Times New Roman" pitchFamily="18" charset="0"/>
              </a:rPr>
              <a:t>0 </a:t>
            </a:r>
            <a:endParaRPr lang="en-US" sz="2400" baseline="30000" dirty="0">
              <a:latin typeface="Times New Roman" pitchFamily="18" charset="0"/>
              <a:cs typeface="Times New Roman" pitchFamily="18"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768001938"/>
              </p:ext>
            </p:extLst>
          </p:nvPr>
        </p:nvGraphicFramePr>
        <p:xfrm>
          <a:off x="942975" y="1767114"/>
          <a:ext cx="1926454" cy="1066800"/>
        </p:xfrm>
        <a:graphic>
          <a:graphicData uri="http://schemas.openxmlformats.org/presentationml/2006/ole">
            <mc:AlternateContent xmlns:mc="http://schemas.openxmlformats.org/markup-compatibility/2006">
              <mc:Choice xmlns:v="urn:schemas-microsoft-com:vml" Requires="v">
                <p:oleObj spid="_x0000_s15575" name="Equation" r:id="rId4" imgW="799920" imgH="444240" progId="Equation.3">
                  <p:embed/>
                </p:oleObj>
              </mc:Choice>
              <mc:Fallback>
                <p:oleObj name="Equation" r:id="rId4" imgW="799920" imgH="444240" progId="Equation.3">
                  <p:embed/>
                  <p:pic>
                    <p:nvPicPr>
                      <p:cNvPr id="0" name=""/>
                      <p:cNvPicPr/>
                      <p:nvPr/>
                    </p:nvPicPr>
                    <p:blipFill>
                      <a:blip r:embed="rId5"/>
                      <a:stretch>
                        <a:fillRect/>
                      </a:stretch>
                    </p:blipFill>
                    <p:spPr>
                      <a:xfrm>
                        <a:off x="942975" y="1767114"/>
                        <a:ext cx="1926454" cy="1066800"/>
                      </a:xfrm>
                      <a:prstGeom prst="rect">
                        <a:avLst/>
                      </a:prstGeom>
                    </p:spPr>
                  </p:pic>
                </p:oleObj>
              </mc:Fallback>
            </mc:AlternateContent>
          </a:graphicData>
        </a:graphic>
      </p:graphicFrame>
      <p:sp>
        <p:nvSpPr>
          <p:cNvPr id="13" name="Rectangle 12"/>
          <p:cNvSpPr/>
          <p:nvPr/>
        </p:nvSpPr>
        <p:spPr>
          <a:xfrm>
            <a:off x="0" y="2743200"/>
            <a:ext cx="5029200" cy="830997"/>
          </a:xfrm>
          <a:prstGeom prst="rect">
            <a:avLst/>
          </a:prstGeom>
        </p:spPr>
        <p:txBody>
          <a:bodyPr wrap="square">
            <a:spAutoFit/>
          </a:bodyPr>
          <a:lstStyle/>
          <a:p>
            <a:r>
              <a:rPr lang="en-US" sz="2400" dirty="0">
                <a:latin typeface="Arial" pitchFamily="34" charset="0"/>
                <a:cs typeface="Arial" pitchFamily="34" charset="0"/>
              </a:rPr>
              <a:t>(</a:t>
            </a:r>
            <a:r>
              <a:rPr lang="en-US" sz="2400" dirty="0">
                <a:latin typeface="Times New Roman" pitchFamily="18" charset="0"/>
                <a:cs typeface="Times New Roman" pitchFamily="18" charset="0"/>
              </a:rPr>
              <a:t>II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về</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phía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sau</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rPr>
              <a:t>      </a:t>
            </a:r>
            <a:r>
              <a:rPr lang="el-GR" sz="2400" dirty="0" smtClean="0">
                <a:latin typeface="Times New Roman"/>
                <a:cs typeface="Times New Roman"/>
              </a:rPr>
              <a:t>β</a:t>
            </a:r>
            <a:r>
              <a:rPr lang="en-US" sz="2400" baseline="-25000" dirty="0" smtClean="0">
                <a:latin typeface="Times New Roman"/>
                <a:cs typeface="Times New Roman"/>
              </a:rPr>
              <a:t>2 </a:t>
            </a:r>
            <a:r>
              <a:rPr lang="en-US" sz="2400" dirty="0" smtClean="0">
                <a:latin typeface="Times New Roman"/>
                <a:cs typeface="Times New Roman"/>
              </a:rPr>
              <a:t>&lt; 90</a:t>
            </a:r>
            <a:r>
              <a:rPr lang="en-US" sz="2400" baseline="30000" dirty="0" smtClean="0">
                <a:latin typeface="Times New Roman"/>
                <a:cs typeface="Times New Roman"/>
              </a:rPr>
              <a:t>o </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cotg</a:t>
            </a:r>
            <a:r>
              <a:rPr lang="el-GR" sz="2400" dirty="0" smtClean="0">
                <a:latin typeface="Times New Roman" pitchFamily="18" charset="0"/>
                <a:cs typeface="Times New Roman" pitchFamily="18" charset="0"/>
              </a:rPr>
              <a:t>β</a:t>
            </a:r>
            <a:r>
              <a:rPr lang="en-US" sz="2400" baseline="-25000" dirty="0" smtClean="0">
                <a:latin typeface="Times New Roman" pitchFamily="18" charset="0"/>
                <a:cs typeface="Times New Roman" pitchFamily="18" charset="0"/>
              </a:rPr>
              <a:t>2</a:t>
            </a:r>
            <a:r>
              <a:rPr lang="en-US" sz="2400" baseline="-25000" dirty="0" smtClean="0">
                <a:latin typeface="Times New Roman"/>
                <a:cs typeface="Times New Roman"/>
              </a:rPr>
              <a:t> </a:t>
            </a:r>
            <a:r>
              <a:rPr lang="en-US" sz="2400" dirty="0" smtClean="0">
                <a:latin typeface="Arial" pitchFamily="34" charset="0"/>
                <a:cs typeface="Arial" pitchFamily="34" charset="0"/>
              </a:rPr>
              <a:t>&gt;</a:t>
            </a:r>
            <a:r>
              <a:rPr lang="en-US" sz="2400" dirty="0" smtClean="0">
                <a:latin typeface="Times New Roman" pitchFamily="18" charset="0"/>
                <a:cs typeface="Times New Roman" pitchFamily="18" charset="0"/>
              </a:rPr>
              <a:t>0 </a:t>
            </a:r>
            <a:endParaRPr lang="en-US" sz="2400" baseline="30000" dirty="0">
              <a:latin typeface="Times New Roman" pitchFamily="18" charset="0"/>
              <a:cs typeface="Times New Roman" pitchFamily="18" charset="0"/>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1441153363"/>
              </p:ext>
            </p:extLst>
          </p:nvPr>
        </p:nvGraphicFramePr>
        <p:xfrm>
          <a:off x="914400" y="3581400"/>
          <a:ext cx="2077066" cy="1150203"/>
        </p:xfrm>
        <a:graphic>
          <a:graphicData uri="http://schemas.openxmlformats.org/presentationml/2006/ole">
            <mc:AlternateContent xmlns:mc="http://schemas.openxmlformats.org/markup-compatibility/2006">
              <mc:Choice xmlns:v="urn:schemas-microsoft-com:vml" Requires="v">
                <p:oleObj spid="_x0000_s15576" name="Equation" r:id="rId6" imgW="799920" imgH="444240" progId="Equation.3">
                  <p:embed/>
                </p:oleObj>
              </mc:Choice>
              <mc:Fallback>
                <p:oleObj name="Equation" r:id="rId6" imgW="799920" imgH="444240" progId="Equation.3">
                  <p:embed/>
                  <p:pic>
                    <p:nvPicPr>
                      <p:cNvPr id="0" name="Object 10"/>
                      <p:cNvPicPr>
                        <a:picLocks noChangeAspect="1" noChangeArrowheads="1"/>
                      </p:cNvPicPr>
                      <p:nvPr/>
                    </p:nvPicPr>
                    <p:blipFill>
                      <a:blip r:embed="rId7"/>
                      <a:srcRect/>
                      <a:stretch>
                        <a:fillRect/>
                      </a:stretch>
                    </p:blipFill>
                    <p:spPr bwMode="auto">
                      <a:xfrm>
                        <a:off x="914400" y="3581400"/>
                        <a:ext cx="2077066" cy="1150203"/>
                      </a:xfrm>
                      <a:prstGeom prst="rect">
                        <a:avLst/>
                      </a:prstGeom>
                      <a:noFill/>
                      <a:ln>
                        <a:noFill/>
                      </a:ln>
                    </p:spPr>
                  </p:pic>
                </p:oleObj>
              </mc:Fallback>
            </mc:AlternateContent>
          </a:graphicData>
        </a:graphic>
      </p:graphicFrame>
      <p:sp>
        <p:nvSpPr>
          <p:cNvPr id="15" name="Rectangle 14"/>
          <p:cNvSpPr/>
          <p:nvPr/>
        </p:nvSpPr>
        <p:spPr>
          <a:xfrm>
            <a:off x="-1" y="4807803"/>
            <a:ext cx="5486400" cy="830997"/>
          </a:xfrm>
          <a:prstGeom prst="rect">
            <a:avLst/>
          </a:prstGeom>
        </p:spPr>
        <p:txBody>
          <a:bodyPr wrap="square">
            <a:spAutoFit/>
          </a:bodyPr>
          <a:lstStyle/>
          <a:p>
            <a:r>
              <a:rPr lang="en-US" sz="2400" dirty="0">
                <a:latin typeface="Arial" pitchFamily="34" charset="0"/>
                <a:cs typeface="Arial" pitchFamily="34" charset="0"/>
              </a:rPr>
              <a:t>(</a:t>
            </a:r>
            <a:r>
              <a:rPr lang="en-US" sz="2400" dirty="0">
                <a:latin typeface="Times New Roman" pitchFamily="18" charset="0"/>
                <a:cs typeface="Times New Roman" pitchFamily="18" charset="0"/>
              </a:rPr>
              <a:t>III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về</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phía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trước</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rPr>
              <a:t>      </a:t>
            </a:r>
            <a:r>
              <a:rPr lang="el-GR" sz="2400" dirty="0" smtClean="0">
                <a:latin typeface="Times New Roman"/>
                <a:cs typeface="Times New Roman"/>
              </a:rPr>
              <a:t>β</a:t>
            </a:r>
            <a:r>
              <a:rPr lang="en-US" sz="2400" baseline="-25000" dirty="0" smtClean="0">
                <a:latin typeface="Times New Roman"/>
                <a:cs typeface="Times New Roman"/>
              </a:rPr>
              <a:t>2 </a:t>
            </a:r>
            <a:r>
              <a:rPr lang="en-US" sz="2400" dirty="0" smtClean="0">
                <a:latin typeface="Times New Roman"/>
                <a:cs typeface="Times New Roman"/>
              </a:rPr>
              <a:t>&gt; 90</a:t>
            </a:r>
            <a:r>
              <a:rPr lang="en-US" sz="2400" baseline="30000" dirty="0" smtClean="0">
                <a:latin typeface="Times New Roman"/>
                <a:cs typeface="Times New Roman"/>
              </a:rPr>
              <a:t>o </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cotg</a:t>
            </a:r>
            <a:r>
              <a:rPr lang="el-GR" sz="2400" dirty="0" smtClean="0">
                <a:latin typeface="Times New Roman" pitchFamily="18" charset="0"/>
                <a:cs typeface="Times New Roman" pitchFamily="18" charset="0"/>
              </a:rPr>
              <a:t>β</a:t>
            </a:r>
            <a:r>
              <a:rPr lang="en-US" sz="2400" baseline="-25000" dirty="0" smtClean="0">
                <a:latin typeface="Times New Roman" pitchFamily="18" charset="0"/>
                <a:cs typeface="Times New Roman" pitchFamily="18" charset="0"/>
              </a:rPr>
              <a:t>2</a:t>
            </a:r>
            <a:r>
              <a:rPr lang="en-US" sz="2400" baseline="-25000" dirty="0" smtClean="0">
                <a:latin typeface="Times New Roman"/>
                <a:cs typeface="Times New Roman"/>
              </a:rPr>
              <a:t> </a:t>
            </a:r>
            <a:r>
              <a:rPr lang="en-US" sz="2400" dirty="0">
                <a:latin typeface="Arial" pitchFamily="34" charset="0"/>
                <a:cs typeface="Arial" pitchFamily="34" charset="0"/>
              </a:rPr>
              <a:t>&lt;</a:t>
            </a:r>
            <a:r>
              <a:rPr lang="en-US" sz="2400" dirty="0" smtClean="0">
                <a:latin typeface="Times New Roman" pitchFamily="18" charset="0"/>
                <a:cs typeface="Times New Roman" pitchFamily="18" charset="0"/>
              </a:rPr>
              <a:t>0 </a:t>
            </a:r>
            <a:endParaRPr lang="en-US" sz="2400" baseline="30000" dirty="0">
              <a:latin typeface="Times New Roman" pitchFamily="18" charset="0"/>
              <a:cs typeface="Times New Roman" pitchFamily="18" charset="0"/>
            </a:endParaRPr>
          </a:p>
        </p:txBody>
      </p:sp>
      <p:graphicFrame>
        <p:nvGraphicFramePr>
          <p:cNvPr id="14" name="Object 13"/>
          <p:cNvGraphicFramePr>
            <a:graphicFrameLocks noChangeAspect="1"/>
          </p:cNvGraphicFramePr>
          <p:nvPr>
            <p:extLst>
              <p:ext uri="{D42A27DB-BD31-4B8C-83A1-F6EECF244321}">
                <p14:modId xmlns:p14="http://schemas.microsoft.com/office/powerpoint/2010/main" val="3917344098"/>
              </p:ext>
            </p:extLst>
          </p:nvPr>
        </p:nvGraphicFramePr>
        <p:xfrm>
          <a:off x="914400" y="5554663"/>
          <a:ext cx="2076450" cy="1150937"/>
        </p:xfrm>
        <a:graphic>
          <a:graphicData uri="http://schemas.openxmlformats.org/presentationml/2006/ole">
            <mc:AlternateContent xmlns:mc="http://schemas.openxmlformats.org/markup-compatibility/2006">
              <mc:Choice xmlns:v="urn:schemas-microsoft-com:vml" Requires="v">
                <p:oleObj spid="_x0000_s15577" name="Equation" r:id="rId8" imgW="799920" imgH="444240" progId="Equation.3">
                  <p:embed/>
                </p:oleObj>
              </mc:Choice>
              <mc:Fallback>
                <p:oleObj name="Equation" r:id="rId8" imgW="799920" imgH="444240" progId="Equation.3">
                  <p:embed/>
                  <p:pic>
                    <p:nvPicPr>
                      <p:cNvPr id="0" name="Object 11"/>
                      <p:cNvPicPr>
                        <a:picLocks noChangeAspect="1" noChangeArrowheads="1"/>
                      </p:cNvPicPr>
                      <p:nvPr/>
                    </p:nvPicPr>
                    <p:blipFill>
                      <a:blip r:embed="rId9"/>
                      <a:srcRect/>
                      <a:stretch>
                        <a:fillRect/>
                      </a:stretch>
                    </p:blipFill>
                    <p:spPr bwMode="auto">
                      <a:xfrm>
                        <a:off x="914400" y="5554663"/>
                        <a:ext cx="2076450"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983245882"/>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334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thực</a:t>
            </a:r>
            <a:endParaRPr lang="en-US" sz="2400" dirty="0">
              <a:solidFill>
                <a:srgbClr val="0070C0"/>
              </a:solidFill>
              <a:latin typeface="Arial" pitchFamily="34" charset="0"/>
              <a:cs typeface="Arial" pitchFamily="34" charset="0"/>
            </a:endParaRPr>
          </a:p>
        </p:txBody>
      </p:sp>
      <p:sp>
        <p:nvSpPr>
          <p:cNvPr id="4" name="Rectangle 3"/>
          <p:cNvSpPr/>
          <p:nvPr/>
        </p:nvSpPr>
        <p:spPr>
          <a:xfrm>
            <a:off x="-10887" y="1013154"/>
            <a:ext cx="9154888" cy="830997"/>
          </a:xfrm>
          <a:prstGeom prst="rect">
            <a:avLst/>
          </a:prstGeom>
        </p:spPr>
        <p:txBody>
          <a:bodyPr wrap="square">
            <a:spAutoFit/>
          </a:bodyPr>
          <a:lstStyle/>
          <a:p>
            <a:r>
              <a:rPr lang="en-US" sz="2400" b="1" dirty="0" err="1" smtClean="0">
                <a:latin typeface="Arial" pitchFamily="34" charset="0"/>
                <a:cs typeface="Arial" pitchFamily="34" charset="0"/>
              </a:rPr>
              <a:t>Thực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tế</a:t>
            </a:r>
            <a:r>
              <a:rPr lang="en-US" sz="2400" b="1"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ma </a:t>
            </a:r>
            <a:r>
              <a:rPr lang="en-US" sz="2400" dirty="0" err="1" smtClean="0">
                <a:latin typeface="Arial" pitchFamily="34" charset="0"/>
                <a:cs typeface="Arial" pitchFamily="34" charset="0"/>
              </a:rPr>
              <a:t>sát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Vì</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vậy</a:t>
            </a:r>
            <a:r>
              <a:rPr lang="en-US" sz="2400" dirty="0" smtClean="0">
                <a:latin typeface="Arial" pitchFamily="34" charset="0"/>
                <a:cs typeface="Arial" pitchFamily="34" charset="0"/>
              </a:rPr>
              <a:t>:</a:t>
            </a:r>
            <a:endParaRPr lang="en-US" sz="2400" baseline="30000" dirty="0">
              <a:latin typeface="Times New Roman" pitchFamily="18" charset="0"/>
              <a:cs typeface="Times New Roman"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520990672"/>
              </p:ext>
            </p:extLst>
          </p:nvPr>
        </p:nvGraphicFramePr>
        <p:xfrm>
          <a:off x="2299153" y="1981200"/>
          <a:ext cx="2263775" cy="519113"/>
        </p:xfrm>
        <a:graphic>
          <a:graphicData uri="http://schemas.openxmlformats.org/presentationml/2006/ole">
            <mc:AlternateContent xmlns:mc="http://schemas.openxmlformats.org/markup-compatibility/2006">
              <mc:Choice xmlns:v="urn:schemas-microsoft-com:vml" Requires="v">
                <p:oleObj spid="_x0000_s16532" name="Equation" r:id="rId3" imgW="939600" imgH="215640" progId="Equation.3">
                  <p:embed/>
                </p:oleObj>
              </mc:Choice>
              <mc:Fallback>
                <p:oleObj name="Equation" r:id="rId3" imgW="939600" imgH="215640" progId="Equation.3">
                  <p:embed/>
                  <p:pic>
                    <p:nvPicPr>
                      <p:cNvPr id="0" name="Object 10"/>
                      <p:cNvPicPr>
                        <a:picLocks noChangeAspect="1" noChangeArrowheads="1"/>
                      </p:cNvPicPr>
                      <p:nvPr/>
                    </p:nvPicPr>
                    <p:blipFill>
                      <a:blip r:embed="rId4"/>
                      <a:srcRect/>
                      <a:stretch>
                        <a:fillRect/>
                      </a:stretch>
                    </p:blipFill>
                    <p:spPr bwMode="auto">
                      <a:xfrm>
                        <a:off x="2299153" y="1981200"/>
                        <a:ext cx="2263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Rectangle 5"/>
          <p:cNvSpPr/>
          <p:nvPr/>
        </p:nvSpPr>
        <p:spPr>
          <a:xfrm>
            <a:off x="228600" y="2514600"/>
            <a:ext cx="6458819" cy="892552"/>
          </a:xfrm>
          <a:prstGeom prst="rect">
            <a:avLst/>
          </a:prstGeom>
        </p:spPr>
        <p:txBody>
          <a:bodyPr wrap="none">
            <a:spAutoFit/>
          </a:bodyPr>
          <a:lstStyle/>
          <a:p>
            <a:r>
              <a:rPr lang="en-US" sz="2800" dirty="0" smtClean="0">
                <a:latin typeface="Arial" pitchFamily="34" charset="0"/>
                <a:cs typeface="Arial" pitchFamily="34" charset="0"/>
                <a:sym typeface="Symbol"/>
              </a:rPr>
              <a:t></a:t>
            </a:r>
            <a:r>
              <a:rPr lang="en-US" sz="2800" baseline="-25000" dirty="0" smtClean="0">
                <a:latin typeface="Arial" pitchFamily="34" charset="0"/>
                <a:cs typeface="Arial" pitchFamily="34" charset="0"/>
                <a:sym typeface="Symbol"/>
              </a:rPr>
              <a:t>h</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 0,7 ÷ 0,9: </a:t>
            </a:r>
            <a:r>
              <a:rPr lang="en-US" sz="2400" dirty="0" err="1" smtClean="0">
                <a:latin typeface="Arial" pitchFamily="34" charset="0"/>
                <a:cs typeface="Arial" pitchFamily="34" charset="0"/>
                <a:sym typeface="Symbol"/>
              </a:rPr>
              <a:t>hiệu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(hydraulic);</a:t>
            </a:r>
          </a:p>
          <a:p>
            <a:r>
              <a:rPr lang="en-US" sz="2400" dirty="0" smtClean="0">
                <a:latin typeface="Arial" pitchFamily="34" charset="0"/>
                <a:cs typeface="Arial" pitchFamily="34" charset="0"/>
                <a:sym typeface="Symbol"/>
              </a:rPr>
              <a:t>K: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tuần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hoàn</a:t>
            </a:r>
            <a:r>
              <a:rPr lang="en-US" sz="2400" dirty="0" smtClean="0">
                <a:latin typeface="Arial" pitchFamily="34" charset="0"/>
                <a:cs typeface="Arial" pitchFamily="34" charset="0"/>
                <a:sym typeface="Symbol"/>
              </a:rPr>
              <a:t>.</a:t>
            </a:r>
            <a:endParaRPr lang="en-US"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3357159260"/>
              </p:ext>
            </p:extLst>
          </p:nvPr>
        </p:nvGraphicFramePr>
        <p:xfrm>
          <a:off x="2393950" y="3200400"/>
          <a:ext cx="3549650" cy="1647825"/>
        </p:xfrm>
        <a:graphic>
          <a:graphicData uri="http://schemas.openxmlformats.org/presentationml/2006/ole">
            <mc:AlternateContent xmlns:mc="http://schemas.openxmlformats.org/markup-compatibility/2006">
              <mc:Choice xmlns:v="urn:schemas-microsoft-com:vml" Requires="v">
                <p:oleObj spid="_x0000_s16533" name="Equation" r:id="rId5" imgW="1473120" imgH="685800" progId="Equation.3">
                  <p:embed/>
                </p:oleObj>
              </mc:Choice>
              <mc:Fallback>
                <p:oleObj name="Equation" r:id="rId5" imgW="1473120" imgH="685800" progId="Equation.3">
                  <p:embed/>
                  <p:pic>
                    <p:nvPicPr>
                      <p:cNvPr id="0" name="Object 4"/>
                      <p:cNvPicPr>
                        <a:picLocks noChangeAspect="1" noChangeArrowheads="1"/>
                      </p:cNvPicPr>
                      <p:nvPr/>
                    </p:nvPicPr>
                    <p:blipFill>
                      <a:blip r:embed="rId6"/>
                      <a:srcRect/>
                      <a:stretch>
                        <a:fillRect/>
                      </a:stretch>
                    </p:blipFill>
                    <p:spPr bwMode="auto">
                      <a:xfrm>
                        <a:off x="2393950" y="3200400"/>
                        <a:ext cx="3549650" cy="1647825"/>
                      </a:xfrm>
                      <a:prstGeom prst="rect">
                        <a:avLst/>
                      </a:prstGeom>
                      <a:noFill/>
                      <a:ln>
                        <a:noFill/>
                      </a:ln>
                    </p:spPr>
                  </p:pic>
                </p:oleObj>
              </mc:Fallback>
            </mc:AlternateContent>
          </a:graphicData>
        </a:graphic>
      </p:graphicFrame>
      <p:sp>
        <p:nvSpPr>
          <p:cNvPr id="8" name="Rectangle 7"/>
          <p:cNvSpPr/>
          <p:nvPr/>
        </p:nvSpPr>
        <p:spPr>
          <a:xfrm>
            <a:off x="381000" y="4572000"/>
            <a:ext cx="8686800" cy="2185214"/>
          </a:xfrm>
          <a:prstGeom prst="rect">
            <a:avLst/>
          </a:prstGeom>
        </p:spPr>
        <p:txBody>
          <a:bodyPr wrap="square">
            <a:spAutoFit/>
          </a:bodyPr>
          <a:lstStyle/>
          <a:p>
            <a:r>
              <a:rPr lang="en-US" sz="2800" dirty="0" smtClean="0">
                <a:latin typeface="Times New Roman" pitchFamily="18" charset="0"/>
                <a:cs typeface="Times New Roman" pitchFamily="18" charset="0"/>
                <a:sym typeface="Symbol"/>
              </a:rPr>
              <a:t>z</a:t>
            </a:r>
            <a:r>
              <a:rPr lang="en-US" sz="28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p>
          <a:p>
            <a:r>
              <a:rPr lang="en-US" sz="2800" dirty="0" smtClean="0">
                <a:latin typeface="Arial" pitchFamily="34" charset="0"/>
                <a:cs typeface="Arial" pitchFamily="34" charset="0"/>
                <a:sym typeface="Symbol"/>
              </a:rPr>
              <a: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endParaRPr lang="en-US" sz="2400" dirty="0" smtClean="0">
              <a:latin typeface="Arial" pitchFamily="34" charset="0"/>
              <a:cs typeface="Arial" pitchFamily="34" charset="0"/>
              <a:sym typeface="Symbol"/>
            </a:endParaRPr>
          </a:p>
          <a:p>
            <a:pPr lvl="1">
              <a:buFont typeface="Arial" pitchFamily="34" charset="0"/>
              <a:buChar char="•"/>
            </a:pPr>
            <a:r>
              <a:rPr lang="en-US" sz="2800" dirty="0" smtClean="0">
                <a:latin typeface="Arial" pitchFamily="34" charset="0"/>
                <a:cs typeface="Arial" pitchFamily="34" charset="0"/>
                <a:sym typeface="Symbol"/>
              </a:rPr>
              <a:t></a:t>
            </a:r>
            <a:r>
              <a:rPr lang="en-US" sz="2400" dirty="0" smtClean="0">
                <a:latin typeface="Arial" pitchFamily="34" charset="0"/>
                <a:cs typeface="Arial" pitchFamily="34" charset="0"/>
                <a:sym typeface="Symbol"/>
              </a:rPr>
              <a:t> = 0,8 ÷ 1: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hướng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endParaRPr lang="en-US" sz="2400" dirty="0" smtClean="0">
              <a:latin typeface="Arial" pitchFamily="34" charset="0"/>
              <a:cs typeface="Arial" pitchFamily="34" charset="0"/>
              <a:sym typeface="Symbol"/>
            </a:endParaRPr>
          </a:p>
          <a:p>
            <a:pPr lvl="1">
              <a:buFont typeface="Arial" pitchFamily="34" charset="0"/>
              <a:buChar char="•"/>
            </a:pPr>
            <a:r>
              <a:rPr lang="en-US" sz="2800" dirty="0" smtClean="0">
                <a:latin typeface="Arial" pitchFamily="34" charset="0"/>
                <a:cs typeface="Arial" pitchFamily="34" charset="0"/>
                <a:sym typeface="Symbol"/>
              </a:rPr>
              <a:t></a:t>
            </a:r>
            <a:r>
              <a:rPr lang="en-US" sz="2400" dirty="0" smtClean="0">
                <a:latin typeface="Arial" pitchFamily="34" charset="0"/>
                <a:cs typeface="Arial" pitchFamily="34" charset="0"/>
                <a:sym typeface="Symbol"/>
              </a:rPr>
              <a:t> </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1 </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1,3: </a:t>
            </a:r>
            <a:r>
              <a:rPr lang="en-US" sz="2400" dirty="0" err="1">
                <a:latin typeface="Arial" pitchFamily="34" charset="0"/>
                <a:cs typeface="Arial" pitchFamily="34" charset="0"/>
                <a:sym typeface="Symbol"/>
              </a:rPr>
              <a:t>bơm</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thiết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bị</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hướng</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endParaRPr lang="en-US" sz="2400" dirty="0" smtClean="0">
              <a:latin typeface="Arial" pitchFamily="34" charset="0"/>
              <a:cs typeface="Arial" pitchFamily="34" charset="0"/>
              <a:sym typeface="Symbol"/>
            </a:endParaRPr>
          </a:p>
          <a:p>
            <a:r>
              <a:rPr lang="en-US" sz="2400" dirty="0" smtClean="0">
                <a:latin typeface="Arial" pitchFamily="34" charset="0"/>
                <a:cs typeface="Arial" pitchFamily="34" charset="0"/>
                <a:sym typeface="Symbol"/>
              </a:rPr>
              <a:t>r</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r</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ngoài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a:t>
            </a:r>
            <a:endParaRPr lang="en-US" sz="2400" dirty="0"/>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44607832"/>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xam thuc.JPG"/>
          <p:cNvPicPr>
            <a:picLocks noChangeAspect="1"/>
          </p:cNvPicPr>
          <p:nvPr/>
        </p:nvPicPr>
        <p:blipFill>
          <a:blip r:embed="rId2" cstate="print"/>
          <a:stretch>
            <a:fillRect/>
          </a:stretch>
        </p:blipFill>
        <p:spPr>
          <a:xfrm>
            <a:off x="1752600" y="1321904"/>
            <a:ext cx="5579533" cy="2183296"/>
          </a:xfrm>
          <a:prstGeom prst="rect">
            <a:avLst/>
          </a:prstGeom>
        </p:spPr>
      </p:pic>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5" name="Rectangle 4"/>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Hiện tượng xâm thực</a:t>
            </a:r>
            <a:endParaRPr lang="en-US" sz="2400" dirty="0">
              <a:solidFill>
                <a:srgbClr val="FF3399"/>
              </a:solidFill>
            </a:endParaRPr>
          </a:p>
        </p:txBody>
      </p:sp>
      <p:sp>
        <p:nvSpPr>
          <p:cNvPr id="9" name="Rectangle 8"/>
          <p:cNvSpPr/>
          <p:nvPr/>
        </p:nvSpPr>
        <p:spPr>
          <a:xfrm>
            <a:off x="0" y="918865"/>
            <a:ext cx="9144000" cy="400110"/>
          </a:xfrm>
          <a:prstGeom prst="rect">
            <a:avLst/>
          </a:prstGeom>
        </p:spPr>
        <p:txBody>
          <a:bodyPr wrap="square">
            <a:spAutoFit/>
          </a:bodyPr>
          <a:lstStyle/>
          <a:p>
            <a:pPr algn="just"/>
            <a:r>
              <a:rPr lang="vi-VN" sz="2000" b="1" dirty="0" smtClean="0">
                <a:solidFill>
                  <a:srgbClr val="0070C0"/>
                </a:solidFill>
              </a:rPr>
              <a:t>Định nghĩa: </a:t>
            </a:r>
            <a:r>
              <a:rPr lang="vi-VN" sz="2000" dirty="0" smtClean="0">
                <a:latin typeface="Arial" pitchFamily="34" charset="0"/>
                <a:cs typeface="Arial" pitchFamily="34" charset="0"/>
              </a:rPr>
              <a:t>ăn 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chi </a:t>
            </a: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loại</a:t>
            </a:r>
            <a:r>
              <a:rPr lang="en-US" sz="2000" dirty="0" smtClean="0">
                <a:latin typeface="Arial" pitchFamily="34" charset="0"/>
                <a:cs typeface="Arial" pitchFamily="34" charset="0"/>
              </a:rPr>
              <a:t> </a:t>
            </a:r>
            <a:r>
              <a:rPr lang="vi-VN" sz="2000" dirty="0" smtClean="0">
                <a:latin typeface="Arial" pitchFamily="34" charset="0"/>
                <a:cs typeface="Arial" pitchFamily="34" charset="0"/>
              </a:rPr>
              <a:t>do bọt khí khi bơm hoạt động</a:t>
            </a:r>
          </a:p>
        </p:txBody>
      </p:sp>
      <p:sp>
        <p:nvSpPr>
          <p:cNvPr id="11" name="Rectangle 10"/>
          <p:cNvSpPr/>
          <p:nvPr/>
        </p:nvSpPr>
        <p:spPr>
          <a:xfrm>
            <a:off x="0" y="3462278"/>
            <a:ext cx="9144000" cy="2862322"/>
          </a:xfrm>
          <a:prstGeom prst="rect">
            <a:avLst/>
          </a:prstGeom>
        </p:spPr>
        <p:txBody>
          <a:bodyPr wrap="square">
            <a:spAutoFit/>
          </a:bodyPr>
          <a:lstStyle/>
          <a:p>
            <a:pPr algn="just"/>
            <a:r>
              <a:rPr lang="vi-VN" sz="2000" b="1" dirty="0" smtClean="0">
                <a:solidFill>
                  <a:srgbClr val="FF6600"/>
                </a:solidFill>
              </a:rPr>
              <a:t>Mô tả: </a:t>
            </a:r>
            <a:r>
              <a:rPr lang="vi-VN" sz="2000" dirty="0" smtClean="0"/>
              <a:t>khi chất </a:t>
            </a:r>
            <a:r>
              <a:rPr lang="vi-VN" sz="2000" dirty="0" smtClean="0">
                <a:latin typeface="Arial" pitchFamily="34" charset="0"/>
                <a:cs typeface="Arial" pitchFamily="34" charset="0"/>
              </a:rPr>
              <a:t>lỏng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vi-VN" sz="2000" dirty="0" smtClean="0">
                <a:latin typeface="Arial" pitchFamily="34" charset="0"/>
                <a:cs typeface="Arial" pitchFamily="34" charset="0"/>
              </a:rPr>
              <a:t> </a:t>
            </a:r>
            <a:r>
              <a:rPr lang="vi-VN" sz="2000" dirty="0" smtClean="0"/>
              <a:t>vào </a:t>
            </a:r>
            <a:r>
              <a:rPr lang="en-US" sz="2000" dirty="0" err="1" smtClean="0">
                <a:latin typeface="Arial" pitchFamily="34" charset="0"/>
                <a:cs typeface="Arial" pitchFamily="34" charset="0"/>
              </a:rPr>
              <a:t>miệng</a:t>
            </a:r>
            <a:r>
              <a:rPr lang="vi-VN" sz="2000" dirty="0" smtClean="0"/>
              <a:t> hút của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r>
              <a:rPr lang="vi-VN" sz="2000" dirty="0" smtClean="0">
                <a:latin typeface="Arial" pitchFamily="34" charset="0"/>
                <a:cs typeface="Arial" pitchFamily="34" charset="0"/>
              </a:rPr>
              <a:t>, </a:t>
            </a:r>
            <a:r>
              <a:rPr lang="en-US" sz="2000" dirty="0" smtClean="0">
                <a:latin typeface="Arial" pitchFamily="34" charset="0"/>
                <a:cs typeface="Arial" pitchFamily="34" charset="0"/>
              </a:rPr>
              <a:t>do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đây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này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đã</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hòa</a:t>
            </a:r>
            <a:r>
              <a:rPr lang="en-US" sz="2000" dirty="0" smtClean="0">
                <a:latin typeface="Arial" pitchFamily="34" charset="0"/>
                <a:cs typeface="Arial" pitchFamily="34" charset="0"/>
              </a:rPr>
              <a:t> tan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bọt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miệng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hút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bọt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này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guồng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hòa</a:t>
            </a:r>
            <a:r>
              <a:rPr lang="en-US" sz="2000" dirty="0" smtClean="0">
                <a:latin typeface="Arial" pitchFamily="34" charset="0"/>
                <a:cs typeface="Arial" pitchFamily="34" charset="0"/>
              </a:rPr>
              <a:t> tan </a:t>
            </a:r>
            <a:r>
              <a:rPr lang="en-US" sz="2000" dirty="0" err="1" smtClean="0">
                <a:latin typeface="Arial" pitchFamily="34" charset="0"/>
                <a:cs typeface="Arial" pitchFamily="34" charset="0"/>
              </a:rPr>
              <a:t>ngược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Do </a:t>
            </a: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trình</a:t>
            </a:r>
            <a:r>
              <a:rPr lang="en-US" sz="2000" dirty="0" smtClean="0">
                <a:latin typeface="Arial" pitchFamily="34" charset="0"/>
                <a:cs typeface="Arial" pitchFamily="34" charset="0"/>
              </a:rPr>
              <a:t> bay </a:t>
            </a: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 </a:t>
            </a:r>
            <a:r>
              <a:rPr lang="en-US" sz="2000" dirty="0" err="1" smtClean="0">
                <a:latin typeface="Arial" pitchFamily="34" charset="0"/>
                <a:cs typeface="Arial" pitchFamily="34" charset="0"/>
              </a:rPr>
              <a:t>ngưng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tụ</a:t>
            </a:r>
            <a:r>
              <a:rPr lang="en-US" sz="2000" dirty="0">
                <a:latin typeface="Arial" pitchFamily="34" charset="0"/>
                <a:cs typeface="Arial" pitchFamily="34" charset="0"/>
              </a:rPr>
              <a:t> –</a:t>
            </a:r>
            <a:r>
              <a:rPr lang="en-US" sz="2000" dirty="0" smtClean="0">
                <a:latin typeface="Arial" pitchFamily="34" charset="0"/>
                <a:cs typeface="Arial" pitchFamily="34" charset="0"/>
              </a:rPr>
              <a:t> </a:t>
            </a:r>
            <a:br>
              <a:rPr lang="en-US" sz="2000" dirty="0" smtClean="0">
                <a:latin typeface="Arial" pitchFamily="34" charset="0"/>
                <a:cs typeface="Arial" pitchFamily="34" charset="0"/>
              </a:rPr>
            </a:br>
            <a:r>
              <a:rPr lang="en-US" sz="2000" dirty="0" err="1" smtClean="0">
                <a:latin typeface="Arial" pitchFamily="34" charset="0"/>
                <a:cs typeface="Arial" pitchFamily="34" charset="0"/>
              </a:rPr>
              <a:t>hòa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xảy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nhanh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bọt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a:latin typeface="Arial" pitchFamily="34" charset="0"/>
                <a:cs typeface="Arial" pitchFamily="34" charset="0"/>
              </a:rPr>
              <a:t> </a:t>
            </a:r>
            <a:r>
              <a:rPr lang="en-US" sz="2000" dirty="0" err="1" smtClean="0">
                <a:latin typeface="Arial" pitchFamily="34" charset="0"/>
                <a:cs typeface="Arial" pitchFamily="34" charset="0"/>
              </a:rPr>
              <a:t>đột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ngột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dẫn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đến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bọt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tới</a:t>
            </a:r>
            <a:r>
              <a:rPr lang="en-US" sz="2000" dirty="0" smtClean="0">
                <a:latin typeface="Arial" pitchFamily="34" charset="0"/>
                <a:cs typeface="Arial" pitchFamily="34" charset="0"/>
              </a:rPr>
              <a:t> 100÷1000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thủy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cấu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loại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rung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ồn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này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gọi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xâm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thực</a:t>
            </a:r>
            <a:r>
              <a:rPr lang="en-US" sz="2000" dirty="0" smtClean="0">
                <a:latin typeface="Arial" pitchFamily="34" charset="0"/>
                <a:cs typeface="Arial" pitchFamily="34" charset="0"/>
              </a:rPr>
              <a:t>.</a:t>
            </a:r>
            <a:endParaRPr lang="vi-VN" sz="2000" dirty="0" smtClean="0"/>
          </a:p>
        </p:txBody>
      </p:sp>
      <p:sp>
        <p:nvSpPr>
          <p:cNvPr id="8"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49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6.2 Các thông số cơ bản của bơm</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33400"/>
            <a:ext cx="9144000" cy="830997"/>
          </a:xfrm>
          <a:prstGeom prst="rect">
            <a:avLst/>
          </a:prstGeom>
        </p:spPr>
        <p:txBody>
          <a:bodyPr wrap="square">
            <a:spAutoFit/>
          </a:bodyPr>
          <a:lstStyle/>
          <a:p>
            <a:pPr algn="just">
              <a:spcBef>
                <a:spcPct val="50000"/>
              </a:spcBef>
              <a:buClr>
                <a:schemeClr val="bg2"/>
              </a:buClr>
              <a:buSzPct val="90000"/>
            </a:pPr>
            <a:r>
              <a:rPr lang="vi-VN" sz="2400" b="1" dirty="0" smtClean="0">
                <a:solidFill>
                  <a:srgbClr val="FF3399"/>
                </a:solidFill>
                <a:latin typeface="Arial" pitchFamily="34" charset="0"/>
                <a:cs typeface="Arial" pitchFamily="34" charset="0"/>
              </a:rPr>
              <a:t>Năng suất bơm (lưu lượng bơm)</a:t>
            </a:r>
            <a:r>
              <a:rPr lang="vi-VN" sz="2400" dirty="0" smtClean="0">
                <a:latin typeface="Arial" pitchFamily="34" charset="0"/>
                <a:cs typeface="Arial" pitchFamily="34" charset="0"/>
              </a:rPr>
              <a:t>:</a:t>
            </a:r>
            <a:r>
              <a:rPr lang="vi-VN" sz="2400" dirty="0" smtClean="0">
                <a:solidFill>
                  <a:srgbClr val="0000FF"/>
                </a:solidFill>
                <a:latin typeface="Arial" pitchFamily="34" charset="0"/>
                <a:cs typeface="Arial" pitchFamily="34" charset="0"/>
              </a:rPr>
              <a:t> </a:t>
            </a:r>
            <a:r>
              <a:rPr lang="vi-VN" sz="2400" dirty="0" smtClean="0">
                <a:latin typeface="Arial" pitchFamily="34" charset="0"/>
                <a:cs typeface="Arial" pitchFamily="34" charset="0"/>
              </a:rPr>
              <a:t>thể tích chất lỏng mà bơm cung cấp vào ống đẩy trong một đơn vị thời gian.</a:t>
            </a:r>
          </a:p>
        </p:txBody>
      </p:sp>
      <p:graphicFrame>
        <p:nvGraphicFramePr>
          <p:cNvPr id="4" name="Object 3"/>
          <p:cNvGraphicFramePr>
            <a:graphicFrameLocks noChangeAspect="1"/>
          </p:cNvGraphicFramePr>
          <p:nvPr>
            <p:extLst>
              <p:ext uri="{D42A27DB-BD31-4B8C-83A1-F6EECF244321}">
                <p14:modId xmlns:p14="http://schemas.microsoft.com/office/powerpoint/2010/main" val="1480460883"/>
              </p:ext>
            </p:extLst>
          </p:nvPr>
        </p:nvGraphicFramePr>
        <p:xfrm>
          <a:off x="1644650" y="1295400"/>
          <a:ext cx="5175250" cy="1035050"/>
        </p:xfrm>
        <a:graphic>
          <a:graphicData uri="http://schemas.openxmlformats.org/presentationml/2006/ole">
            <mc:AlternateContent xmlns:mc="http://schemas.openxmlformats.org/markup-compatibility/2006">
              <mc:Choice xmlns:v="urn:schemas-microsoft-com:vml" Requires="v">
                <p:oleObj spid="_x0000_s2352" name="Equation" r:id="rId3" imgW="2095200" imgH="419040" progId="Equation.3">
                  <p:embed/>
                </p:oleObj>
              </mc:Choice>
              <mc:Fallback>
                <p:oleObj name="Equation" r:id="rId3" imgW="2095200" imgH="419040" progId="Equation.3">
                  <p:embed/>
                  <p:pic>
                    <p:nvPicPr>
                      <p:cNvPr id="0" name="Picture 2"/>
                      <p:cNvPicPr>
                        <a:picLocks noChangeAspect="1" noChangeArrowheads="1"/>
                      </p:cNvPicPr>
                      <p:nvPr/>
                    </p:nvPicPr>
                    <p:blipFill>
                      <a:blip r:embed="rId4"/>
                      <a:srcRect/>
                      <a:stretch>
                        <a:fillRect/>
                      </a:stretch>
                    </p:blipFill>
                    <p:spPr bwMode="auto">
                      <a:xfrm>
                        <a:off x="1644650" y="1295400"/>
                        <a:ext cx="5175250" cy="1035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990600" y="2286000"/>
            <a:ext cx="7576113" cy="830997"/>
          </a:xfrm>
          <a:prstGeom prst="rect">
            <a:avLst/>
          </a:prstGeom>
        </p:spPr>
        <p:txBody>
          <a:bodyPr wrap="none">
            <a:spAutoFit/>
          </a:bodyPr>
          <a:lstStyle/>
          <a:p>
            <a:r>
              <a:rPr lang="vi-VN" sz="2400" dirty="0" smtClean="0">
                <a:latin typeface="+mj-lt"/>
                <a:cs typeface="Arial" pitchFamily="34" charset="0"/>
              </a:rPr>
              <a:t>v</a:t>
            </a:r>
            <a:r>
              <a:rPr lang="vi-VN" sz="2400" baseline="-25000" dirty="0" smtClean="0">
                <a:latin typeface="+mj-lt"/>
                <a:cs typeface="Arial" pitchFamily="34" charset="0"/>
              </a:rPr>
              <a:t>h</a:t>
            </a:r>
            <a:r>
              <a:rPr lang="vi-VN" sz="2400" dirty="0" smtClean="0">
                <a:latin typeface="+mj-lt"/>
                <a:cs typeface="Arial" pitchFamily="34" charset="0"/>
              </a:rPr>
              <a:t> và v</a:t>
            </a:r>
            <a:r>
              <a:rPr lang="vi-VN" sz="2400" baseline="-25000" dirty="0" smtClean="0">
                <a:latin typeface="+mj-lt"/>
                <a:cs typeface="Arial" pitchFamily="34" charset="0"/>
              </a:rPr>
              <a:t>đ</a:t>
            </a:r>
            <a:r>
              <a:rPr lang="vi-VN" sz="2400" dirty="0" smtClean="0">
                <a:latin typeface="Arial" pitchFamily="34" charset="0"/>
                <a:cs typeface="Arial" pitchFamily="34" charset="0"/>
              </a:rPr>
              <a:t>: vận tốc dòng chảy trong ống hút và ống đẩy;</a:t>
            </a:r>
          </a:p>
          <a:p>
            <a:r>
              <a:rPr lang="vi-VN" sz="2400" dirty="0" smtClean="0">
                <a:latin typeface="+mj-lt"/>
                <a:cs typeface="Arial" pitchFamily="34" charset="0"/>
              </a:rPr>
              <a:t>A</a:t>
            </a:r>
            <a:r>
              <a:rPr lang="vi-VN" sz="2400" baseline="-25000" dirty="0" smtClean="0">
                <a:latin typeface="+mj-lt"/>
                <a:cs typeface="Arial" pitchFamily="34" charset="0"/>
              </a:rPr>
              <a:t>h</a:t>
            </a:r>
            <a:r>
              <a:rPr lang="vi-VN" sz="2400" dirty="0" smtClean="0">
                <a:latin typeface="+mj-lt"/>
                <a:cs typeface="Arial" pitchFamily="34" charset="0"/>
              </a:rPr>
              <a:t> và A</a:t>
            </a:r>
            <a:r>
              <a:rPr lang="vi-VN" sz="2400" baseline="-25000" dirty="0" smtClean="0">
                <a:latin typeface="+mj-lt"/>
                <a:cs typeface="Arial" pitchFamily="34" charset="0"/>
              </a:rPr>
              <a:t>đ</a:t>
            </a:r>
            <a:r>
              <a:rPr lang="vi-VN" sz="2400" dirty="0" smtClean="0">
                <a:latin typeface="Arial" pitchFamily="34" charset="0"/>
                <a:cs typeface="Arial" pitchFamily="34" charset="0"/>
              </a:rPr>
              <a:t>: tiết diện ống hút và ống đẩy.</a:t>
            </a:r>
            <a:endParaRPr lang="en-US" sz="2400" dirty="0"/>
          </a:p>
        </p:txBody>
      </p:sp>
      <p:sp>
        <p:nvSpPr>
          <p:cNvPr id="9" name="Rectangle 8"/>
          <p:cNvSpPr/>
          <p:nvPr/>
        </p:nvSpPr>
        <p:spPr>
          <a:xfrm>
            <a:off x="0" y="3143071"/>
            <a:ext cx="9144000" cy="830997"/>
          </a:xfrm>
          <a:prstGeom prst="rect">
            <a:avLst/>
          </a:prstGeom>
        </p:spPr>
        <p:txBody>
          <a:bodyPr wrap="square">
            <a:spAutoFit/>
          </a:bodyPr>
          <a:lstStyle/>
          <a:p>
            <a:pPr algn="just">
              <a:spcBef>
                <a:spcPct val="50000"/>
              </a:spcBef>
              <a:buClr>
                <a:schemeClr val="bg2"/>
              </a:buClr>
              <a:buSzPct val="90000"/>
            </a:pPr>
            <a:r>
              <a:rPr lang="vi-VN" sz="2400" b="1" dirty="0" smtClean="0">
                <a:solidFill>
                  <a:srgbClr val="FF3399"/>
                </a:solidFill>
                <a:latin typeface="Arial" pitchFamily="34" charset="0"/>
                <a:cs typeface="Arial" pitchFamily="34" charset="0"/>
              </a:rPr>
              <a:t>Công suất bơm</a:t>
            </a:r>
            <a:r>
              <a:rPr lang="vi-VN" sz="2400" dirty="0" smtClean="0">
                <a:latin typeface="Arial" pitchFamily="34" charset="0"/>
                <a:cs typeface="Arial" pitchFamily="34" charset="0"/>
              </a:rPr>
              <a:t>:</a:t>
            </a:r>
            <a:r>
              <a:rPr lang="vi-VN" sz="2400" dirty="0" smtClean="0">
                <a:solidFill>
                  <a:srgbClr val="0000FF"/>
                </a:solidFill>
                <a:latin typeface="Arial" pitchFamily="34" charset="0"/>
                <a:cs typeface="Arial" pitchFamily="34" charset="0"/>
              </a:rPr>
              <a:t> </a:t>
            </a:r>
            <a:r>
              <a:rPr lang="vi-VN" sz="2400" dirty="0" smtClean="0">
                <a:latin typeface="Arial" pitchFamily="34" charset="0"/>
                <a:cs typeface="Arial" pitchFamily="34" charset="0"/>
              </a:rPr>
              <a:t>năng lượng tiêu hao để tạo ra lưu lượng Q và cột áp H của bơm.</a:t>
            </a:r>
          </a:p>
        </p:txBody>
      </p:sp>
      <p:graphicFrame>
        <p:nvGraphicFramePr>
          <p:cNvPr id="10" name="Object 4"/>
          <p:cNvGraphicFramePr>
            <a:graphicFrameLocks noChangeAspect="1"/>
          </p:cNvGraphicFramePr>
          <p:nvPr/>
        </p:nvGraphicFramePr>
        <p:xfrm>
          <a:off x="2667000" y="3962400"/>
          <a:ext cx="3640137" cy="1036637"/>
        </p:xfrm>
        <a:graphic>
          <a:graphicData uri="http://schemas.openxmlformats.org/presentationml/2006/ole">
            <mc:AlternateContent xmlns:mc="http://schemas.openxmlformats.org/markup-compatibility/2006">
              <mc:Choice xmlns:v="urn:schemas-microsoft-com:vml" Requires="v">
                <p:oleObj spid="_x0000_s2353" name="Equation" r:id="rId5" imgW="1473120" imgH="419040" progId="Equation.3">
                  <p:embed/>
                </p:oleObj>
              </mc:Choice>
              <mc:Fallback>
                <p:oleObj name="Equation" r:id="rId5" imgW="1473120" imgH="419040" progId="Equation.3">
                  <p:embed/>
                  <p:pic>
                    <p:nvPicPr>
                      <p:cNvPr id="0"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3962400"/>
                        <a:ext cx="3640137" cy="1036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2209800" y="5029200"/>
            <a:ext cx="5373587" cy="830997"/>
          </a:xfrm>
          <a:prstGeom prst="rect">
            <a:avLst/>
          </a:prstGeom>
        </p:spPr>
        <p:txBody>
          <a:bodyPr wrap="none">
            <a:spAutoFit/>
          </a:bodyPr>
          <a:lstStyle/>
          <a:p>
            <a:r>
              <a:rPr lang="vi-VN" sz="2400" dirty="0" smtClean="0">
                <a:latin typeface="Arial" pitchFamily="34" charset="0"/>
                <a:cs typeface="Arial" pitchFamily="34" charset="0"/>
                <a:sym typeface="Symbol"/>
              </a:rPr>
              <a:t>H: cột áp của bơm, </a:t>
            </a:r>
            <a:r>
              <a:rPr lang="vi-VN" sz="2400" dirty="0" smtClean="0">
                <a:latin typeface="Arial" pitchFamily="34" charset="0"/>
                <a:cs typeface="Arial" pitchFamily="34" charset="0"/>
              </a:rPr>
              <a:t>: hiệu suất bơm. </a:t>
            </a:r>
          </a:p>
          <a:p>
            <a:r>
              <a:rPr lang="vi-VN" sz="2400" dirty="0" smtClean="0">
                <a:latin typeface="Arial" pitchFamily="34" charset="0"/>
                <a:cs typeface="Arial" pitchFamily="34" charset="0"/>
              </a:rPr>
              <a:t>1Hp = 0,75kW</a:t>
            </a:r>
            <a:endParaRPr lang="en-US" sz="2400" b="1" dirty="0"/>
          </a:p>
        </p:txBody>
      </p:sp>
      <p:sp>
        <p:nvSpPr>
          <p:cNvPr id="12"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4524315"/>
          </a:xfrm>
          <a:prstGeom prst="rect">
            <a:avLst/>
          </a:prstGeom>
        </p:spPr>
        <p:txBody>
          <a:bodyPr wrap="square">
            <a:spAutoFit/>
          </a:bodyPr>
          <a:lstStyle/>
          <a:p>
            <a:pPr algn="just"/>
            <a:r>
              <a:rPr lang="vi-VN" sz="2400" b="1" dirty="0" smtClean="0">
                <a:solidFill>
                  <a:srgbClr val="009900"/>
                </a:solidFill>
              </a:rPr>
              <a:t>Nhận biết: </a:t>
            </a:r>
            <a:r>
              <a:rPr lang="vi-VN" sz="2400" dirty="0" smtClean="0"/>
              <a:t>bơm làm việc phát ra tiếng ồn, có hiện tượng dao động, tiêu thụ điện năng bất thường, lưu lượng không ổn định hoặc suy giảm. </a:t>
            </a:r>
          </a:p>
          <a:p>
            <a:pPr algn="just"/>
            <a:r>
              <a:rPr lang="vi-VN" sz="2400" b="1" dirty="0" smtClean="0"/>
              <a:t>Tác hại: </a:t>
            </a:r>
            <a:r>
              <a:rPr lang="vi-VN" sz="2400" dirty="0" smtClean="0"/>
              <a:t>Nếu tiếp tục cho máy bơm làm việc, bơm có thể bị phá hỏng. Trên bề mặt cánh guồng và bộ phận dẫn dòng sẽ hình thành các vết rỗ và sẽ dẫn tới sự phá huỷ cơ khí.</a:t>
            </a:r>
          </a:p>
          <a:p>
            <a:pPr algn="just"/>
            <a:r>
              <a:rPr lang="vi-VN" sz="2400" b="1" dirty="0" smtClean="0">
                <a:solidFill>
                  <a:srgbClr val="FF0000"/>
                </a:solidFill>
              </a:rPr>
              <a:t>Khắc phục: </a:t>
            </a:r>
          </a:p>
          <a:p>
            <a:pPr algn="just">
              <a:buFont typeface="Wingdings" pitchFamily="2" charset="2"/>
              <a:buChar char="Ø"/>
            </a:pPr>
            <a:r>
              <a:rPr lang="vi-VN" sz="2400" b="1" dirty="0" smtClean="0">
                <a:solidFill>
                  <a:srgbClr val="FF6600"/>
                </a:solidFill>
              </a:rPr>
              <a:t>Vị trí đặt bơm: </a:t>
            </a:r>
            <a:r>
              <a:rPr lang="vi-VN" sz="2400" dirty="0" smtClean="0"/>
              <a:t>để tránh hiện tượng xâm thực, cần tăng áp suất chất lỏng ở cửa vào của bơm bằng cách giảm chiều cao hút như đặt bơm thấp hơn mực chất lỏng trong bể hút.</a:t>
            </a:r>
          </a:p>
          <a:p>
            <a:pPr algn="just">
              <a:buFont typeface="Wingdings" pitchFamily="2" charset="2"/>
              <a:buChar char="Ø"/>
            </a:pPr>
            <a:r>
              <a:rPr lang="vi-VN" sz="2400" b="1" dirty="0" smtClean="0">
                <a:solidFill>
                  <a:srgbClr val="0070C0"/>
                </a:solidFill>
              </a:rPr>
              <a:t>Vật liệu chế tạo cánh guồng: </a:t>
            </a:r>
            <a:r>
              <a:rPr lang="vi-VN" sz="2400" dirty="0" smtClean="0"/>
              <a:t>có độ bền cơ học cao, chịu được va đập.</a:t>
            </a:r>
            <a:endParaRPr lang="en-US" sz="2400" dirty="0"/>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Hiện tượng xâm thực</a:t>
            </a:r>
            <a:endParaRPr lang="en-US" sz="2400" dirty="0">
              <a:solidFill>
                <a:srgbClr val="FF3399"/>
              </a:solidFill>
            </a:endParaRPr>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Hiện tượng xâm thực</a:t>
            </a:r>
            <a:endParaRPr lang="en-US" sz="2400" dirty="0">
              <a:solidFill>
                <a:srgbClr val="FF3399"/>
              </a:solidFill>
            </a:endParaRPr>
          </a:p>
        </p:txBody>
      </p:sp>
      <p:sp>
        <p:nvSpPr>
          <p:cNvPr id="4" name="Rectangle 3"/>
          <p:cNvSpPr/>
          <p:nvPr/>
        </p:nvSpPr>
        <p:spPr>
          <a:xfrm>
            <a:off x="0" y="995082"/>
            <a:ext cx="9144000" cy="5339923"/>
          </a:xfrm>
          <a:prstGeom prst="rect">
            <a:avLst/>
          </a:prstGeom>
        </p:spPr>
        <p:txBody>
          <a:bodyPr wrap="square">
            <a:spAutoFit/>
          </a:bodyPr>
          <a:lstStyle/>
          <a:p>
            <a:pPr algn="just">
              <a:spcBef>
                <a:spcPts val="600"/>
              </a:spcBef>
            </a:pPr>
            <a:r>
              <a:rPr lang="en-US" sz="2400" b="1" dirty="0" err="1">
                <a:solidFill>
                  <a:srgbClr val="009900"/>
                </a:solidFill>
                <a:latin typeface="Arial" panose="020B0604020202020204" pitchFamily="34" charset="0"/>
                <a:ea typeface="Times New Roman" panose="02020603050405020304" pitchFamily="18" charset="0"/>
                <a:cs typeface="Times New Roman" panose="02020603050405020304" pitchFamily="18" charset="0"/>
              </a:rPr>
              <a:t>Cột</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dirty="0" err="1">
                <a:solidFill>
                  <a:srgbClr val="009900"/>
                </a:solidFill>
                <a:latin typeface="Arial" panose="020B0604020202020204" pitchFamily="34" charset="0"/>
                <a:ea typeface="Times New Roman" panose="02020603050405020304" pitchFamily="18" charset="0"/>
                <a:cs typeface="Times New Roman" panose="02020603050405020304" pitchFamily="18" charset="0"/>
              </a:rPr>
              <a:t>áp</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dirty="0" err="1">
                <a:solidFill>
                  <a:srgbClr val="009900"/>
                </a:solidFill>
                <a:latin typeface="Arial" panose="020B0604020202020204" pitchFamily="34" charset="0"/>
                <a:ea typeface="Times New Roman" panose="02020603050405020304" pitchFamily="18" charset="0"/>
                <a:cs typeface="Times New Roman" panose="02020603050405020304" pitchFamily="18" charset="0"/>
              </a:rPr>
              <a:t>hút</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dirty="0" err="1">
                <a:solidFill>
                  <a:srgbClr val="009900"/>
                </a:solidFill>
                <a:latin typeface="Arial" panose="020B0604020202020204" pitchFamily="34" charset="0"/>
                <a:ea typeface="Times New Roman" panose="02020603050405020304" pitchFamily="18" charset="0"/>
                <a:cs typeface="Times New Roman" panose="02020603050405020304" pitchFamily="18" charset="0"/>
              </a:rPr>
              <a:t>hiệu</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dirty="0" err="1">
                <a:solidFill>
                  <a:srgbClr val="009900"/>
                </a:solidFill>
                <a:latin typeface="Arial" panose="020B0604020202020204" pitchFamily="34" charset="0"/>
                <a:ea typeface="Times New Roman" panose="02020603050405020304" pitchFamily="18" charset="0"/>
                <a:cs typeface="Times New Roman" panose="02020603050405020304" pitchFamily="18" charset="0"/>
              </a:rPr>
              <a:t>dụng</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 </a:t>
            </a:r>
            <a:r>
              <a:rPr lang="en-US" sz="2400" b="1" dirty="0" smtClean="0">
                <a:solidFill>
                  <a:srgbClr val="009900"/>
                </a:solidFill>
                <a:latin typeface="Arial" panose="020B0604020202020204" pitchFamily="34" charset="0"/>
                <a:ea typeface="Times New Roman" panose="02020603050405020304" pitchFamily="18" charset="0"/>
                <a:cs typeface="Times New Roman" panose="02020603050405020304" pitchFamily="18" charset="0"/>
              </a:rPr>
              <a:t>(net </a:t>
            </a:r>
            <a:r>
              <a:rPr lang="en-US" sz="2400" b="1" dirty="0">
                <a:solidFill>
                  <a:srgbClr val="009900"/>
                </a:solidFill>
                <a:latin typeface="Arial" panose="020B0604020202020204" pitchFamily="34" charset="0"/>
                <a:ea typeface="Times New Roman" panose="02020603050405020304" pitchFamily="18" charset="0"/>
                <a:cs typeface="Times New Roman" panose="02020603050405020304" pitchFamily="18" charset="0"/>
              </a:rPr>
              <a:t>positive suction </a:t>
            </a:r>
            <a:r>
              <a:rPr lang="en-US" sz="2400" b="1" dirty="0" smtClean="0">
                <a:solidFill>
                  <a:srgbClr val="009900"/>
                </a:solidFill>
                <a:latin typeface="Arial" panose="020B0604020202020204" pitchFamily="34" charset="0"/>
                <a:ea typeface="Times New Roman" panose="02020603050405020304" pitchFamily="18" charset="0"/>
                <a:cs typeface="Times New Roman" panose="02020603050405020304" pitchFamily="18" charset="0"/>
              </a:rPr>
              <a:t>head-NPSH): </a:t>
            </a:r>
            <a:r>
              <a:rPr lang="en-US" sz="2400" dirty="0" err="1"/>
              <a:t>Thông</a:t>
            </a:r>
            <a:r>
              <a:rPr lang="en-US" sz="2400" dirty="0"/>
              <a:t> </a:t>
            </a:r>
            <a:r>
              <a:rPr lang="en-US" sz="2400" dirty="0" err="1"/>
              <a:t>số</a:t>
            </a:r>
            <a:r>
              <a:rPr lang="en-US" sz="2400" dirty="0"/>
              <a:t> </a:t>
            </a:r>
            <a:r>
              <a:rPr lang="en-US" sz="2400" dirty="0" err="1"/>
              <a:t>đặc</a:t>
            </a:r>
            <a:r>
              <a:rPr lang="en-US" sz="2400" dirty="0"/>
              <a:t> </a:t>
            </a:r>
            <a:r>
              <a:rPr lang="en-US" sz="2400" dirty="0" err="1"/>
              <a:t>trưng</a:t>
            </a:r>
            <a:r>
              <a:rPr lang="en-US" sz="2400" dirty="0"/>
              <a:t> </a:t>
            </a:r>
            <a:r>
              <a:rPr lang="en-US" sz="2400" dirty="0" err="1"/>
              <a:t>cho</a:t>
            </a:r>
            <a:r>
              <a:rPr lang="en-US" sz="2400" dirty="0"/>
              <a:t> </a:t>
            </a:r>
            <a:r>
              <a:rPr lang="en-US" sz="2400" dirty="0" err="1"/>
              <a:t>khả</a:t>
            </a:r>
            <a:r>
              <a:rPr lang="en-US" sz="2400" dirty="0"/>
              <a:t> </a:t>
            </a:r>
            <a:r>
              <a:rPr lang="en-US" sz="2400" dirty="0" err="1"/>
              <a:t>năng</a:t>
            </a:r>
            <a:r>
              <a:rPr lang="en-US" sz="2400" dirty="0"/>
              <a:t> </a:t>
            </a:r>
            <a:r>
              <a:rPr lang="en-US" sz="2400" dirty="0" err="1"/>
              <a:t>hút</a:t>
            </a:r>
            <a:r>
              <a:rPr lang="en-US" sz="2400" dirty="0"/>
              <a:t> </a:t>
            </a:r>
            <a:r>
              <a:rPr lang="en-US" sz="2400" dirty="0" err="1"/>
              <a:t>và</a:t>
            </a:r>
            <a:r>
              <a:rPr lang="en-US" sz="2400" dirty="0"/>
              <a:t> </a:t>
            </a:r>
            <a:r>
              <a:rPr lang="en-US" sz="2400" dirty="0" err="1"/>
              <a:t>chống</a:t>
            </a:r>
            <a:r>
              <a:rPr lang="en-US" sz="2400" dirty="0"/>
              <a:t> </a:t>
            </a:r>
            <a:r>
              <a:rPr lang="en-US" sz="2400" dirty="0" err="1"/>
              <a:t>xâm</a:t>
            </a:r>
            <a:r>
              <a:rPr lang="en-US" sz="2400" dirty="0"/>
              <a:t> </a:t>
            </a:r>
            <a:r>
              <a:rPr lang="en-US" sz="2400" dirty="0" err="1"/>
              <a:t>thực</a:t>
            </a:r>
            <a:r>
              <a:rPr lang="en-US" sz="2400" dirty="0"/>
              <a:t> </a:t>
            </a:r>
            <a:r>
              <a:rPr lang="en-US" sz="2400" dirty="0" err="1"/>
              <a:t>của</a:t>
            </a:r>
            <a:r>
              <a:rPr lang="en-US" sz="2400" dirty="0"/>
              <a:t> </a:t>
            </a:r>
            <a:r>
              <a:rPr lang="en-US" sz="2400" dirty="0" err="1"/>
              <a:t>máy</a:t>
            </a:r>
            <a:r>
              <a:rPr lang="en-US" sz="2400" dirty="0"/>
              <a:t> </a:t>
            </a:r>
            <a:r>
              <a:rPr lang="en-US" sz="2400" dirty="0" err="1"/>
              <a:t>bơm</a:t>
            </a:r>
            <a:r>
              <a:rPr lang="en-US" sz="2400" dirty="0"/>
              <a:t>, </a:t>
            </a:r>
            <a:r>
              <a:rPr lang="en-US" sz="2400" dirty="0" err="1"/>
              <a:t>ký</a:t>
            </a:r>
            <a:r>
              <a:rPr lang="en-US" sz="2400" dirty="0"/>
              <a:t> </a:t>
            </a:r>
            <a:r>
              <a:rPr lang="en-US" sz="2400" dirty="0" err="1"/>
              <a:t>hiệu</a:t>
            </a:r>
            <a:r>
              <a:rPr lang="en-US" sz="2400" dirty="0"/>
              <a:t> </a:t>
            </a:r>
            <a:r>
              <a:rPr lang="en-US" sz="2400" dirty="0" err="1"/>
              <a:t>là</a:t>
            </a:r>
            <a:r>
              <a:rPr lang="en-US" sz="2400" dirty="0"/>
              <a:t> NPSH, </a:t>
            </a:r>
            <a:r>
              <a:rPr lang="en-US" sz="2400" dirty="0" err="1"/>
              <a:t>đơn</a:t>
            </a:r>
            <a:r>
              <a:rPr lang="en-US" sz="2400" dirty="0"/>
              <a:t> </a:t>
            </a:r>
            <a:r>
              <a:rPr lang="en-US" sz="2400" dirty="0" err="1"/>
              <a:t>vị</a:t>
            </a:r>
            <a:r>
              <a:rPr lang="en-US" sz="2400" dirty="0"/>
              <a:t> </a:t>
            </a:r>
            <a:r>
              <a:rPr lang="en-US" sz="2400" dirty="0" err="1"/>
              <a:t>là</a:t>
            </a:r>
            <a:r>
              <a:rPr lang="en-US" sz="2400" dirty="0"/>
              <a:t> m</a:t>
            </a:r>
            <a:r>
              <a:rPr lang="en-US" sz="2400" dirty="0" smtClean="0"/>
              <a:t>. NPSH </a:t>
            </a:r>
            <a:r>
              <a:rPr lang="en-US" sz="2400" dirty="0" err="1" smtClean="0"/>
              <a:t>tồn</a:t>
            </a:r>
            <a:r>
              <a:rPr lang="en-US" sz="2400" dirty="0" smtClean="0"/>
              <a:t> </a:t>
            </a:r>
            <a:r>
              <a:rPr lang="en-US" sz="2400" dirty="0" err="1" smtClean="0"/>
              <a:t>tại</a:t>
            </a:r>
            <a:r>
              <a:rPr lang="en-US" sz="2400" dirty="0" smtClean="0"/>
              <a:t> ở </a:t>
            </a:r>
            <a:r>
              <a:rPr lang="en-US" sz="2400" dirty="0" err="1" smtClean="0"/>
              <a:t>đầu</a:t>
            </a:r>
            <a:r>
              <a:rPr lang="en-US" sz="2400" dirty="0" smtClean="0"/>
              <a:t> </a:t>
            </a:r>
            <a:r>
              <a:rPr lang="en-US" sz="2400" dirty="0" err="1" smtClean="0"/>
              <a:t>hút</a:t>
            </a:r>
            <a:r>
              <a:rPr lang="en-US" sz="2400" dirty="0" smtClean="0"/>
              <a:t> </a:t>
            </a:r>
            <a:r>
              <a:rPr lang="en-US" sz="2400" dirty="0" err="1" smtClean="0"/>
              <a:t>của</a:t>
            </a:r>
            <a:r>
              <a:rPr lang="en-US" sz="2400" dirty="0" smtClean="0"/>
              <a:t> </a:t>
            </a:r>
            <a:r>
              <a:rPr lang="en-US" sz="2400" dirty="0" err="1" smtClean="0"/>
              <a:t>bơm</a:t>
            </a:r>
            <a:r>
              <a:rPr lang="en-US" sz="2400" dirty="0" smtClean="0"/>
              <a:t>, </a:t>
            </a:r>
            <a:r>
              <a:rPr lang="en-US" sz="2400" dirty="0" err="1" smtClean="0"/>
              <a:t>là</a:t>
            </a:r>
            <a:r>
              <a:rPr lang="en-US" sz="2400" dirty="0" smtClean="0"/>
              <a:t> </a:t>
            </a:r>
            <a:r>
              <a:rPr lang="en-US" sz="2400" dirty="0" err="1" smtClean="0"/>
              <a:t>cột</a:t>
            </a:r>
            <a:r>
              <a:rPr lang="en-US" sz="2400" dirty="0" smtClean="0"/>
              <a:t> </a:t>
            </a:r>
            <a:r>
              <a:rPr lang="en-US" sz="2400" dirty="0" err="1" smtClean="0"/>
              <a:t>áp</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smtClean="0"/>
              <a:t> </a:t>
            </a:r>
            <a:r>
              <a:rPr lang="en-US" sz="2400" dirty="0" err="1" smtClean="0"/>
              <a:t>được</a:t>
            </a:r>
            <a:r>
              <a:rPr lang="en-US" sz="2400" dirty="0" smtClean="0"/>
              <a:t> </a:t>
            </a:r>
            <a:r>
              <a:rPr lang="en-US" sz="2400" dirty="0" err="1" smtClean="0"/>
              <a:t>bơm</a:t>
            </a:r>
            <a:r>
              <a:rPr lang="en-US" sz="2400" dirty="0" smtClean="0"/>
              <a:t>, </a:t>
            </a:r>
            <a:r>
              <a:rPr lang="en-US" sz="2400" dirty="0" err="1" smtClean="0"/>
              <a:t>phải</a:t>
            </a:r>
            <a:r>
              <a:rPr lang="en-US" sz="2400" dirty="0" smtClean="0"/>
              <a:t> </a:t>
            </a:r>
            <a:r>
              <a:rPr lang="en-US" sz="2400" dirty="0" err="1" smtClean="0"/>
              <a:t>lớn</a:t>
            </a:r>
            <a:r>
              <a:rPr lang="en-US" sz="2400" dirty="0" smtClean="0"/>
              <a:t> </a:t>
            </a:r>
            <a:r>
              <a:rPr lang="en-US" sz="2400" dirty="0" err="1" smtClean="0"/>
              <a:t>hơn</a:t>
            </a:r>
            <a:r>
              <a:rPr lang="en-US" sz="2400" dirty="0" smtClean="0"/>
              <a:t> </a:t>
            </a:r>
            <a:r>
              <a:rPr lang="en-US" sz="2400" dirty="0" err="1" smtClean="0"/>
              <a:t>áp</a:t>
            </a:r>
            <a:r>
              <a:rPr lang="en-US" sz="2400" dirty="0" smtClean="0"/>
              <a:t> </a:t>
            </a:r>
            <a:r>
              <a:rPr lang="en-US" sz="2400" dirty="0" err="1" smtClean="0"/>
              <a:t>suất</a:t>
            </a:r>
            <a:r>
              <a:rPr lang="en-US" sz="2400" dirty="0" smtClean="0"/>
              <a:t> </a:t>
            </a:r>
            <a:r>
              <a:rPr lang="en-US" sz="2400" dirty="0" err="1" smtClean="0"/>
              <a:t>hơi</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smtClean="0"/>
              <a:t>. </a:t>
            </a:r>
            <a:r>
              <a:rPr lang="en-US" sz="2400" dirty="0" err="1" smtClean="0"/>
              <a:t>Khi</a:t>
            </a:r>
            <a:r>
              <a:rPr lang="en-US" sz="2400" dirty="0" smtClean="0"/>
              <a:t> </a:t>
            </a:r>
            <a:r>
              <a:rPr lang="en-US" sz="2400" dirty="0" err="1" smtClean="0"/>
              <a:t>lắp</a:t>
            </a:r>
            <a:r>
              <a:rPr lang="en-US" sz="2400" dirty="0" smtClean="0"/>
              <a:t> </a:t>
            </a:r>
            <a:r>
              <a:rPr lang="en-US" sz="2400" dirty="0" err="1" smtClean="0"/>
              <a:t>đặt</a:t>
            </a:r>
            <a:r>
              <a:rPr lang="en-US" sz="2400" dirty="0" smtClean="0"/>
              <a:t> </a:t>
            </a:r>
            <a:r>
              <a:rPr lang="en-US" sz="2400" dirty="0" err="1" smtClean="0"/>
              <a:t>bơm</a:t>
            </a:r>
            <a:r>
              <a:rPr lang="en-US" sz="2400" dirty="0" smtClean="0"/>
              <a:t>, NPSH </a:t>
            </a:r>
            <a:r>
              <a:rPr lang="en-US" sz="2400" dirty="0" err="1" smtClean="0"/>
              <a:t>phải</a:t>
            </a:r>
            <a:r>
              <a:rPr lang="en-US" sz="2400" dirty="0" smtClean="0"/>
              <a:t> </a:t>
            </a:r>
            <a:r>
              <a:rPr lang="en-US" sz="2400" dirty="0" err="1" smtClean="0"/>
              <a:t>được</a:t>
            </a:r>
            <a:r>
              <a:rPr lang="en-US" sz="2400" dirty="0" smtClean="0"/>
              <a:t> </a:t>
            </a:r>
            <a:r>
              <a:rPr lang="en-US" sz="2400" dirty="0" err="1" smtClean="0"/>
              <a:t>tính</a:t>
            </a:r>
            <a:r>
              <a:rPr lang="en-US" sz="2400" dirty="0"/>
              <a:t> </a:t>
            </a:r>
            <a:r>
              <a:rPr lang="en-US" sz="2400" dirty="0" err="1" smtClean="0"/>
              <a:t>đến</a:t>
            </a:r>
            <a:r>
              <a:rPr lang="en-US" sz="2400" dirty="0" smtClean="0"/>
              <a:t> </a:t>
            </a:r>
            <a:r>
              <a:rPr lang="en-US" sz="2400" dirty="0" err="1" smtClean="0"/>
              <a:t>bao</a:t>
            </a:r>
            <a:r>
              <a:rPr lang="en-US" sz="2400" dirty="0" smtClean="0"/>
              <a:t> </a:t>
            </a:r>
            <a:r>
              <a:rPr lang="en-US" sz="2400" dirty="0" err="1" smtClean="0"/>
              <a:t>gồm</a:t>
            </a:r>
            <a:r>
              <a:rPr lang="en-US" sz="2400" dirty="0" smtClean="0"/>
              <a:t>: </a:t>
            </a:r>
            <a:r>
              <a:rPr lang="en-US" sz="2400" dirty="0" err="1" smtClean="0"/>
              <a:t>áp</a:t>
            </a:r>
            <a:r>
              <a:rPr lang="en-US" sz="2400" dirty="0" smtClean="0"/>
              <a:t> </a:t>
            </a:r>
            <a:r>
              <a:rPr lang="en-US" sz="2400" dirty="0" err="1" smtClean="0"/>
              <a:t>suất</a:t>
            </a:r>
            <a:r>
              <a:rPr lang="en-US" sz="2400" dirty="0" smtClean="0"/>
              <a:t> </a:t>
            </a:r>
            <a:r>
              <a:rPr lang="en-US" sz="2400" dirty="0" err="1" smtClean="0"/>
              <a:t>tuyệt</a:t>
            </a:r>
            <a:r>
              <a:rPr lang="en-US" sz="2400" dirty="0" smtClean="0"/>
              <a:t> </a:t>
            </a:r>
            <a:r>
              <a:rPr lang="en-US" sz="2400" dirty="0" err="1" smtClean="0"/>
              <a:t>đối</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smtClean="0"/>
              <a:t>, </a:t>
            </a:r>
            <a:r>
              <a:rPr lang="en-US" sz="2400" dirty="0" err="1" smtClean="0"/>
              <a:t>độ</a:t>
            </a:r>
            <a:r>
              <a:rPr lang="en-US" sz="2400" dirty="0" smtClean="0"/>
              <a:t> </a:t>
            </a:r>
            <a:r>
              <a:rPr lang="en-US" sz="2400" dirty="0" err="1" smtClean="0"/>
              <a:t>cao</a:t>
            </a:r>
            <a:r>
              <a:rPr lang="en-US" sz="2400" dirty="0" smtClean="0"/>
              <a:t> </a:t>
            </a:r>
            <a:r>
              <a:rPr lang="en-US" sz="2400" dirty="0" err="1" smtClean="0"/>
              <a:t>của</a:t>
            </a:r>
            <a:r>
              <a:rPr lang="en-US" sz="2400" dirty="0" smtClean="0"/>
              <a:t> </a:t>
            </a:r>
            <a:r>
              <a:rPr lang="en-US" sz="2400" dirty="0" err="1" smtClean="0"/>
              <a:t>máy</a:t>
            </a:r>
            <a:r>
              <a:rPr lang="en-US" sz="2400" dirty="0" smtClean="0"/>
              <a:t> </a:t>
            </a:r>
            <a:r>
              <a:rPr lang="en-US" sz="2400" dirty="0" err="1" smtClean="0"/>
              <a:t>bơm</a:t>
            </a:r>
            <a:r>
              <a:rPr lang="en-US" sz="2400" dirty="0" smtClean="0"/>
              <a:t>, </a:t>
            </a:r>
            <a:r>
              <a:rPr lang="en-US" sz="2400" dirty="0" err="1" smtClean="0"/>
              <a:t>tốc</a:t>
            </a:r>
            <a:r>
              <a:rPr lang="en-US" sz="2400" dirty="0" smtClean="0"/>
              <a:t> </a:t>
            </a:r>
            <a:r>
              <a:rPr lang="en-US" sz="2400" dirty="0" err="1" smtClean="0"/>
              <a:t>độ</a:t>
            </a:r>
            <a:r>
              <a:rPr lang="en-US" sz="2400" dirty="0" smtClean="0"/>
              <a:t> </a:t>
            </a:r>
            <a:r>
              <a:rPr lang="en-US" sz="2400" dirty="0" err="1" smtClean="0"/>
              <a:t>cánh</a:t>
            </a:r>
            <a:r>
              <a:rPr lang="en-US" sz="2400" dirty="0" smtClean="0"/>
              <a:t> </a:t>
            </a:r>
            <a:r>
              <a:rPr lang="en-US" sz="2400" dirty="0" err="1" smtClean="0"/>
              <a:t>bơm</a:t>
            </a:r>
            <a:r>
              <a:rPr lang="en-US" sz="2400" dirty="0"/>
              <a:t> </a:t>
            </a:r>
            <a:r>
              <a:rPr lang="en-US" sz="2400" dirty="0" err="1" smtClean="0"/>
              <a:t>và</a:t>
            </a:r>
            <a:r>
              <a:rPr lang="en-US" sz="2400" dirty="0" smtClean="0"/>
              <a:t> </a:t>
            </a:r>
            <a:r>
              <a:rPr lang="en-US" sz="2400" dirty="0" err="1" smtClean="0"/>
              <a:t>tổng</a:t>
            </a:r>
            <a:r>
              <a:rPr lang="en-US" sz="2400" dirty="0" smtClean="0"/>
              <a:t> </a:t>
            </a:r>
            <a:r>
              <a:rPr lang="en-US" sz="2400" dirty="0" err="1" smtClean="0"/>
              <a:t>tổn</a:t>
            </a:r>
            <a:r>
              <a:rPr lang="en-US" sz="2400" dirty="0" smtClean="0"/>
              <a:t> </a:t>
            </a:r>
            <a:r>
              <a:rPr lang="en-US" sz="2400" dirty="0" err="1" smtClean="0"/>
              <a:t>thất</a:t>
            </a:r>
            <a:r>
              <a:rPr lang="en-US" sz="2400" dirty="0" smtClean="0"/>
              <a:t> </a:t>
            </a:r>
            <a:r>
              <a:rPr lang="en-US" sz="2400" dirty="0" err="1" smtClean="0"/>
              <a:t>cột</a:t>
            </a:r>
            <a:r>
              <a:rPr lang="en-US" sz="2400" dirty="0" smtClean="0"/>
              <a:t> </a:t>
            </a:r>
            <a:r>
              <a:rPr lang="en-US" sz="2400" dirty="0" err="1" smtClean="0"/>
              <a:t>áp</a:t>
            </a:r>
            <a:r>
              <a:rPr lang="en-US" sz="2400" dirty="0" smtClean="0"/>
              <a:t> ở </a:t>
            </a:r>
            <a:r>
              <a:rPr lang="en-US" sz="2400" dirty="0" err="1" smtClean="0"/>
              <a:t>đường</a:t>
            </a:r>
            <a:r>
              <a:rPr lang="en-US" sz="2400" dirty="0" smtClean="0"/>
              <a:t> </a:t>
            </a:r>
            <a:r>
              <a:rPr lang="en-US" sz="2400" dirty="0" err="1" smtClean="0"/>
              <a:t>ống</a:t>
            </a:r>
            <a:r>
              <a:rPr lang="en-US" sz="2400" dirty="0" smtClean="0"/>
              <a:t> </a:t>
            </a:r>
            <a:r>
              <a:rPr lang="en-US" sz="2400" dirty="0" err="1" smtClean="0"/>
              <a:t>hút</a:t>
            </a:r>
            <a:r>
              <a:rPr lang="en-US" sz="2400" dirty="0" smtClean="0"/>
              <a:t>. NPSH </a:t>
            </a:r>
            <a:r>
              <a:rPr lang="en-US" sz="2400" dirty="0" err="1" smtClean="0"/>
              <a:t>cho</a:t>
            </a:r>
            <a:r>
              <a:rPr lang="en-US" sz="2400" dirty="0" smtClean="0"/>
              <a:t> </a:t>
            </a:r>
            <a:r>
              <a:rPr lang="en-US" sz="2400" dirty="0" err="1" smtClean="0"/>
              <a:t>phép</a:t>
            </a:r>
            <a:r>
              <a:rPr lang="en-US" sz="2400" dirty="0" smtClean="0"/>
              <a:t> </a:t>
            </a:r>
            <a:r>
              <a:rPr lang="en-US" sz="2400" dirty="0" err="1" smtClean="0"/>
              <a:t>sự</a:t>
            </a:r>
            <a:r>
              <a:rPr lang="en-US" sz="2400" dirty="0" smtClean="0"/>
              <a:t> </a:t>
            </a:r>
            <a:r>
              <a:rPr lang="en-US" sz="2400" dirty="0" err="1" smtClean="0"/>
              <a:t>giảm</a:t>
            </a:r>
            <a:r>
              <a:rPr lang="en-US" sz="2400" dirty="0" smtClean="0"/>
              <a:t> </a:t>
            </a:r>
            <a:r>
              <a:rPr lang="en-US" sz="2400" dirty="0" err="1" smtClean="0"/>
              <a:t>áp</a:t>
            </a:r>
            <a:r>
              <a:rPr lang="en-US" sz="2400" dirty="0" smtClean="0"/>
              <a:t> </a:t>
            </a:r>
            <a:r>
              <a:rPr lang="en-US" sz="2400" dirty="0" err="1" smtClean="0"/>
              <a:t>gây</a:t>
            </a:r>
            <a:r>
              <a:rPr lang="en-US" sz="2400" dirty="0" smtClean="0"/>
              <a:t> </a:t>
            </a:r>
            <a:r>
              <a:rPr lang="en-US" sz="2400" dirty="0" err="1" smtClean="0"/>
              <a:t>ra</a:t>
            </a:r>
            <a:r>
              <a:rPr lang="en-US" sz="2400" dirty="0" smtClean="0"/>
              <a:t> </a:t>
            </a:r>
            <a:r>
              <a:rPr lang="en-US" sz="2400" dirty="0" err="1" smtClean="0"/>
              <a:t>bởi</a:t>
            </a:r>
            <a:r>
              <a:rPr lang="en-US" sz="2400" dirty="0" smtClean="0"/>
              <a:t> </a:t>
            </a:r>
            <a:r>
              <a:rPr lang="en-US" sz="2400" dirty="0" err="1" smtClean="0"/>
              <a:t>sự</a:t>
            </a:r>
            <a:r>
              <a:rPr lang="en-US" sz="2400" dirty="0" smtClean="0"/>
              <a:t> </a:t>
            </a:r>
            <a:r>
              <a:rPr lang="en-US" sz="2400" dirty="0" err="1" smtClean="0"/>
              <a:t>gia</a:t>
            </a:r>
            <a:r>
              <a:rPr lang="en-US" sz="2400" dirty="0" smtClean="0"/>
              <a:t> </a:t>
            </a:r>
            <a:r>
              <a:rPr lang="en-US" sz="2400" dirty="0" err="1" smtClean="0"/>
              <a:t>tốc</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smtClean="0"/>
              <a:t> </a:t>
            </a:r>
            <a:r>
              <a:rPr lang="en-US" sz="2400" dirty="0" err="1" smtClean="0"/>
              <a:t>khi</a:t>
            </a:r>
            <a:r>
              <a:rPr lang="en-US" sz="2400" dirty="0" smtClean="0"/>
              <a:t> </a:t>
            </a:r>
            <a:r>
              <a:rPr lang="en-US" sz="2400" dirty="0" err="1" smtClean="0"/>
              <a:t>chảy</a:t>
            </a:r>
            <a:r>
              <a:rPr lang="en-US" sz="2400" dirty="0" smtClean="0"/>
              <a:t> </a:t>
            </a:r>
            <a:r>
              <a:rPr lang="en-US" sz="2400" dirty="0" err="1" smtClean="0"/>
              <a:t>vào</a:t>
            </a:r>
            <a:r>
              <a:rPr lang="en-US" sz="2400" dirty="0" smtClean="0"/>
              <a:t> </a:t>
            </a:r>
            <a:r>
              <a:rPr lang="en-US" sz="2400" dirty="0" err="1" smtClean="0"/>
              <a:t>cánh</a:t>
            </a:r>
            <a:r>
              <a:rPr lang="en-US" sz="2400" dirty="0" smtClean="0"/>
              <a:t> </a:t>
            </a:r>
            <a:r>
              <a:rPr lang="en-US" sz="2400" dirty="0" err="1" smtClean="0"/>
              <a:t>quạt</a:t>
            </a:r>
            <a:r>
              <a:rPr lang="en-US" sz="2400" dirty="0" smtClean="0"/>
              <a:t> </a:t>
            </a:r>
            <a:r>
              <a:rPr lang="en-US" sz="2400" dirty="0" err="1" smtClean="0"/>
              <a:t>và</a:t>
            </a:r>
            <a:r>
              <a:rPr lang="en-US" sz="2400" dirty="0" smtClean="0"/>
              <a:t> </a:t>
            </a:r>
            <a:r>
              <a:rPr lang="en-US" sz="2400" dirty="0" err="1" smtClean="0"/>
              <a:t>sự</a:t>
            </a:r>
            <a:r>
              <a:rPr lang="en-US" sz="2400" dirty="0" smtClean="0"/>
              <a:t> </a:t>
            </a:r>
            <a:r>
              <a:rPr lang="en-US" sz="2400" dirty="0" err="1" smtClean="0"/>
              <a:t>bất</a:t>
            </a:r>
            <a:r>
              <a:rPr lang="en-US" sz="2400" dirty="0" smtClean="0"/>
              <a:t> </a:t>
            </a:r>
            <a:r>
              <a:rPr lang="en-US" sz="2400" dirty="0" err="1" smtClean="0"/>
              <a:t>thường</a:t>
            </a:r>
            <a:r>
              <a:rPr lang="en-US" sz="2400" dirty="0" smtClean="0"/>
              <a:t> </a:t>
            </a:r>
            <a:r>
              <a:rPr lang="en-US" sz="2400" dirty="0" err="1" smtClean="0"/>
              <a:t>của</a:t>
            </a:r>
            <a:r>
              <a:rPr lang="en-US" sz="2400" dirty="0" smtClean="0"/>
              <a:t> </a:t>
            </a:r>
            <a:r>
              <a:rPr lang="en-US" sz="2400" dirty="0" err="1" smtClean="0"/>
              <a:t>dòng</a:t>
            </a:r>
            <a:r>
              <a:rPr lang="en-US" sz="2400" dirty="0" smtClean="0"/>
              <a:t> </a:t>
            </a:r>
            <a:r>
              <a:rPr lang="en-US" sz="2400" dirty="0" err="1" smtClean="0"/>
              <a:t>chảy</a:t>
            </a:r>
            <a:r>
              <a:rPr lang="en-US" sz="2400" dirty="0" smtClean="0"/>
              <a:t> </a:t>
            </a:r>
            <a:r>
              <a:rPr lang="en-US" sz="2400" dirty="0" err="1" smtClean="0"/>
              <a:t>trong</a:t>
            </a:r>
            <a:r>
              <a:rPr lang="en-US" sz="2400" dirty="0" smtClean="0"/>
              <a:t> </a:t>
            </a:r>
            <a:r>
              <a:rPr lang="en-US" sz="2400" dirty="0" err="1" smtClean="0"/>
              <a:t>máy</a:t>
            </a:r>
            <a:r>
              <a:rPr lang="en-US" sz="2400" dirty="0" smtClean="0"/>
              <a:t> </a:t>
            </a:r>
            <a:r>
              <a:rPr lang="en-US" sz="2400" dirty="0" err="1" smtClean="0"/>
              <a:t>bơm</a:t>
            </a:r>
            <a:r>
              <a:rPr lang="en-US" sz="2400" dirty="0" smtClean="0"/>
              <a:t>. </a:t>
            </a:r>
            <a:r>
              <a:rPr lang="en-US" sz="2400" dirty="0" err="1" smtClean="0"/>
              <a:t>Nếu</a:t>
            </a:r>
            <a:r>
              <a:rPr lang="en-US" sz="2400" dirty="0" smtClean="0"/>
              <a:t> </a:t>
            </a:r>
            <a:r>
              <a:rPr lang="en-US" sz="2400" dirty="0" err="1" smtClean="0"/>
              <a:t>giá</a:t>
            </a:r>
            <a:r>
              <a:rPr lang="en-US" sz="2400" dirty="0" smtClean="0"/>
              <a:t> </a:t>
            </a:r>
            <a:r>
              <a:rPr lang="en-US" sz="2400" dirty="0" err="1" smtClean="0"/>
              <a:t>trị</a:t>
            </a:r>
            <a:r>
              <a:rPr lang="en-US" sz="2400" dirty="0" smtClean="0"/>
              <a:t> </a:t>
            </a:r>
            <a:r>
              <a:rPr lang="en-US" sz="2400" dirty="0" err="1" smtClean="0"/>
              <a:t>cần</a:t>
            </a:r>
            <a:r>
              <a:rPr lang="en-US" sz="2400" dirty="0" smtClean="0"/>
              <a:t> </a:t>
            </a:r>
            <a:r>
              <a:rPr lang="en-US" sz="2400" dirty="0" err="1" smtClean="0"/>
              <a:t>thiết</a:t>
            </a:r>
            <a:r>
              <a:rPr lang="en-US" sz="2400" dirty="0" smtClean="0"/>
              <a:t> NPSH </a:t>
            </a:r>
            <a:r>
              <a:rPr lang="en-US" sz="2400" dirty="0" err="1" smtClean="0"/>
              <a:t>không</a:t>
            </a:r>
            <a:r>
              <a:rPr lang="en-US" sz="2400" dirty="0" smtClean="0"/>
              <a:t> </a:t>
            </a:r>
            <a:r>
              <a:rPr lang="en-US" sz="2400" dirty="0" err="1" smtClean="0"/>
              <a:t>thỏa</a:t>
            </a:r>
            <a:r>
              <a:rPr lang="en-US" sz="2400" dirty="0" smtClean="0"/>
              <a:t> </a:t>
            </a:r>
            <a:r>
              <a:rPr lang="en-US" sz="2400" dirty="0" err="1" smtClean="0"/>
              <a:t>mãn</a:t>
            </a:r>
            <a:r>
              <a:rPr lang="en-US" sz="2400" dirty="0" smtClean="0"/>
              <a:t> </a:t>
            </a:r>
            <a:r>
              <a:rPr lang="en-US" sz="2400" dirty="0" err="1" smtClean="0"/>
              <a:t>thì</a:t>
            </a:r>
            <a:r>
              <a:rPr lang="en-US" sz="2400" dirty="0" smtClean="0"/>
              <a:t> </a:t>
            </a:r>
            <a:r>
              <a:rPr lang="en-US" sz="2400" dirty="0" err="1" smtClean="0"/>
              <a:t>sự</a:t>
            </a:r>
            <a:r>
              <a:rPr lang="en-US" sz="2400" dirty="0" smtClean="0"/>
              <a:t> bay </a:t>
            </a:r>
            <a:r>
              <a:rPr lang="en-US" sz="2400" dirty="0" err="1" smtClean="0"/>
              <a:t>hởi</a:t>
            </a:r>
            <a:r>
              <a:rPr lang="en-US" sz="2400" dirty="0" smtClean="0"/>
              <a:t> </a:t>
            </a:r>
            <a:r>
              <a:rPr lang="en-US" sz="2400" dirty="0" err="1" smtClean="0"/>
              <a:t>riêng</a:t>
            </a:r>
            <a:r>
              <a:rPr lang="en-US" sz="2400" dirty="0" smtClean="0"/>
              <a:t> </a:t>
            </a:r>
            <a:r>
              <a:rPr lang="en-US" sz="2400" dirty="0" err="1" smtClean="0"/>
              <a:t>phần</a:t>
            </a:r>
            <a:r>
              <a:rPr lang="en-US" sz="2400" dirty="0" smtClean="0"/>
              <a:t> </a:t>
            </a:r>
            <a:r>
              <a:rPr lang="en-US" sz="2400" dirty="0" err="1" smtClean="0"/>
              <a:t>và</a:t>
            </a:r>
            <a:r>
              <a:rPr lang="en-US" sz="2400" dirty="0" smtClean="0"/>
              <a:t> </a:t>
            </a:r>
            <a:r>
              <a:rPr lang="en-US" sz="2400" dirty="0" err="1" smtClean="0"/>
              <a:t>giải</a:t>
            </a:r>
            <a:r>
              <a:rPr lang="en-US" sz="2400" dirty="0" smtClean="0"/>
              <a:t> </a:t>
            </a:r>
            <a:r>
              <a:rPr lang="en-US" sz="2400" dirty="0" err="1" smtClean="0"/>
              <a:t>phóng</a:t>
            </a:r>
            <a:r>
              <a:rPr lang="en-US" sz="2400" dirty="0" smtClean="0"/>
              <a:t> </a:t>
            </a:r>
            <a:r>
              <a:rPr lang="en-US" sz="2400" dirty="0" err="1" smtClean="0"/>
              <a:t>các</a:t>
            </a:r>
            <a:r>
              <a:rPr lang="en-US" sz="2400" dirty="0" smtClean="0"/>
              <a:t> </a:t>
            </a:r>
            <a:r>
              <a:rPr lang="en-US" sz="2400" dirty="0" err="1" smtClean="0"/>
              <a:t>khí</a:t>
            </a:r>
            <a:r>
              <a:rPr lang="en-US" sz="2400" dirty="0" smtClean="0"/>
              <a:t> </a:t>
            </a:r>
            <a:r>
              <a:rPr lang="en-US" sz="2400" dirty="0" err="1" smtClean="0"/>
              <a:t>hòa</a:t>
            </a:r>
            <a:r>
              <a:rPr lang="en-US" sz="2400" dirty="0" smtClean="0"/>
              <a:t> tan </a:t>
            </a:r>
            <a:r>
              <a:rPr lang="en-US" sz="2400" dirty="0" err="1" smtClean="0"/>
              <a:t>sẽ</a:t>
            </a:r>
            <a:r>
              <a:rPr lang="en-US" sz="2400" dirty="0" smtClean="0"/>
              <a:t> </a:t>
            </a:r>
            <a:r>
              <a:rPr lang="en-US" sz="2400" dirty="0" err="1" smtClean="0"/>
              <a:t>xảy</a:t>
            </a:r>
            <a:r>
              <a:rPr lang="en-US" sz="2400" dirty="0" smtClean="0"/>
              <a:t> </a:t>
            </a:r>
            <a:r>
              <a:rPr lang="en-US" sz="2400" dirty="0" err="1" smtClean="0"/>
              <a:t>ra</a:t>
            </a:r>
            <a:r>
              <a:rPr lang="en-US" sz="2400" dirty="0" smtClean="0"/>
              <a:t> </a:t>
            </a:r>
            <a:r>
              <a:rPr lang="en-US" sz="2400" dirty="0" err="1" smtClean="0"/>
              <a:t>và</a:t>
            </a:r>
            <a:r>
              <a:rPr lang="en-US" sz="2400" dirty="0" smtClean="0"/>
              <a:t> </a:t>
            </a:r>
            <a:r>
              <a:rPr lang="en-US" sz="2400" dirty="0" err="1" smtClean="0"/>
              <a:t>dẫn</a:t>
            </a:r>
            <a:r>
              <a:rPr lang="en-US" sz="2400" dirty="0" smtClean="0"/>
              <a:t> </a:t>
            </a:r>
            <a:r>
              <a:rPr lang="en-US" sz="2400" dirty="0" err="1" smtClean="0"/>
              <a:t>đến</a:t>
            </a:r>
            <a:r>
              <a:rPr lang="en-US" sz="2400" dirty="0" smtClean="0"/>
              <a:t> </a:t>
            </a:r>
            <a:r>
              <a:rPr lang="en-US" sz="2400" dirty="0" err="1" smtClean="0"/>
              <a:t>kết</a:t>
            </a:r>
            <a:r>
              <a:rPr lang="en-US" sz="2400" dirty="0" smtClean="0"/>
              <a:t> </a:t>
            </a:r>
            <a:r>
              <a:rPr lang="en-US" sz="2400" dirty="0" err="1" smtClean="0"/>
              <a:t>quả</a:t>
            </a:r>
            <a:r>
              <a:rPr lang="en-US" sz="2400" dirty="0" smtClean="0"/>
              <a:t> </a:t>
            </a:r>
            <a:r>
              <a:rPr lang="en-US" sz="2400" dirty="0" err="1" smtClean="0"/>
              <a:t>cả</a:t>
            </a:r>
            <a:r>
              <a:rPr lang="en-US" sz="2400" dirty="0" smtClean="0"/>
              <a:t> </a:t>
            </a:r>
            <a:r>
              <a:rPr lang="en-US" sz="2400" dirty="0" err="1" smtClean="0"/>
              <a:t>hai</a:t>
            </a:r>
            <a:r>
              <a:rPr lang="en-US" sz="2400" dirty="0"/>
              <a:t> </a:t>
            </a:r>
            <a:r>
              <a:rPr lang="en-US" sz="2400" dirty="0" err="1" smtClean="0"/>
              <a:t>cột</a:t>
            </a:r>
            <a:r>
              <a:rPr lang="en-US" sz="2400" dirty="0" smtClean="0"/>
              <a:t> </a:t>
            </a:r>
            <a:r>
              <a:rPr lang="en-US" sz="2400" dirty="0" err="1" smtClean="0"/>
              <a:t>áp</a:t>
            </a:r>
            <a:r>
              <a:rPr lang="en-US" sz="2400" dirty="0" smtClean="0"/>
              <a:t> </a:t>
            </a:r>
            <a:r>
              <a:rPr lang="en-US" sz="2400" dirty="0" err="1" smtClean="0"/>
              <a:t>hút</a:t>
            </a:r>
            <a:r>
              <a:rPr lang="en-US" sz="2400" dirty="0" smtClean="0"/>
              <a:t> </a:t>
            </a:r>
            <a:r>
              <a:rPr lang="en-US" sz="2400" dirty="0" err="1" smtClean="0"/>
              <a:t>và</a:t>
            </a:r>
            <a:r>
              <a:rPr lang="en-US" sz="2400" dirty="0" smtClean="0"/>
              <a:t> </a:t>
            </a:r>
            <a:r>
              <a:rPr lang="en-US" sz="2400" dirty="0" err="1" smtClean="0"/>
              <a:t>đẩy</a:t>
            </a:r>
            <a:r>
              <a:rPr lang="en-US" sz="2400" dirty="0" smtClean="0"/>
              <a:t> </a:t>
            </a:r>
            <a:r>
              <a:rPr lang="en-US" sz="2400" dirty="0" err="1" smtClean="0"/>
              <a:t>của</a:t>
            </a:r>
            <a:r>
              <a:rPr lang="en-US" sz="2400" dirty="0" smtClean="0"/>
              <a:t> </a:t>
            </a:r>
            <a:r>
              <a:rPr lang="en-US" sz="2400" dirty="0" err="1" smtClean="0"/>
              <a:t>bơm</a:t>
            </a:r>
            <a:r>
              <a:rPr lang="en-US" sz="2400" dirty="0" smtClean="0"/>
              <a:t> </a:t>
            </a:r>
            <a:r>
              <a:rPr lang="en-US" sz="2400" dirty="0" err="1" smtClean="0"/>
              <a:t>bị</a:t>
            </a:r>
            <a:r>
              <a:rPr lang="en-US" sz="2400" dirty="0" smtClean="0"/>
              <a:t> </a:t>
            </a:r>
            <a:r>
              <a:rPr lang="en-US" sz="2400" dirty="0" err="1" smtClean="0"/>
              <a:t>giảm</a:t>
            </a:r>
            <a:r>
              <a:rPr lang="en-US" sz="2400" dirty="0" smtClean="0"/>
              <a:t>. </a:t>
            </a:r>
            <a:r>
              <a:rPr lang="en-US" sz="2400" dirty="0" err="1" smtClean="0"/>
              <a:t>Áp</a:t>
            </a:r>
            <a:r>
              <a:rPr lang="en-US" sz="2400" dirty="0" smtClean="0"/>
              <a:t> </a:t>
            </a:r>
            <a:r>
              <a:rPr lang="en-US" sz="2400" dirty="0" err="1" smtClean="0"/>
              <a:t>suất</a:t>
            </a:r>
            <a:r>
              <a:rPr lang="en-US" sz="2400" dirty="0" smtClean="0"/>
              <a:t> </a:t>
            </a:r>
            <a:r>
              <a:rPr lang="en-US" sz="2400" dirty="0" err="1" smtClean="0"/>
              <a:t>hút</a:t>
            </a:r>
            <a:r>
              <a:rPr lang="en-US" sz="2400" dirty="0" smtClean="0"/>
              <a:t> </a:t>
            </a:r>
            <a:r>
              <a:rPr lang="en-US" sz="2400" dirty="0" err="1" smtClean="0"/>
              <a:t>giảm</a:t>
            </a:r>
            <a:r>
              <a:rPr lang="en-US" sz="2400" dirty="0" smtClean="0"/>
              <a:t> </a:t>
            </a:r>
            <a:r>
              <a:rPr lang="en-US" sz="2400" dirty="0" err="1" smtClean="0"/>
              <a:t>là</a:t>
            </a:r>
            <a:r>
              <a:rPr lang="en-US" sz="2400" dirty="0" smtClean="0"/>
              <a:t> </a:t>
            </a:r>
            <a:r>
              <a:rPr lang="en-US" sz="2400" dirty="0" err="1" smtClean="0"/>
              <a:t>cần</a:t>
            </a:r>
            <a:r>
              <a:rPr lang="en-US" sz="2400" dirty="0" smtClean="0"/>
              <a:t> </a:t>
            </a:r>
            <a:r>
              <a:rPr lang="en-US" sz="2400" dirty="0" err="1" smtClean="0"/>
              <a:t>quan</a:t>
            </a:r>
            <a:r>
              <a:rPr lang="en-US" sz="2400" dirty="0" smtClean="0"/>
              <a:t> </a:t>
            </a:r>
            <a:r>
              <a:rPr lang="en-US" sz="2400" dirty="0" err="1" smtClean="0"/>
              <a:t>tâm</a:t>
            </a:r>
            <a:r>
              <a:rPr lang="en-US" sz="2400" dirty="0" smtClean="0"/>
              <a:t> </a:t>
            </a:r>
            <a:r>
              <a:rPr lang="en-US" sz="2400" dirty="0" err="1" smtClean="0"/>
              <a:t>hơn</a:t>
            </a:r>
            <a:r>
              <a:rPr lang="en-US" sz="2400" dirty="0" smtClean="0"/>
              <a:t> </a:t>
            </a:r>
            <a:r>
              <a:rPr lang="en-US" sz="2400" dirty="0" err="1" smtClean="0"/>
              <a:t>vì</a:t>
            </a:r>
            <a:r>
              <a:rPr lang="en-US" sz="2400" dirty="0" smtClean="0"/>
              <a:t> </a:t>
            </a:r>
            <a:r>
              <a:rPr lang="en-US" sz="2400" dirty="0" err="1" smtClean="0"/>
              <a:t>có</a:t>
            </a:r>
            <a:r>
              <a:rPr lang="en-US" sz="2400" dirty="0" smtClean="0"/>
              <a:t> </a:t>
            </a:r>
            <a:r>
              <a:rPr lang="en-US" sz="2400" dirty="0" err="1" smtClean="0"/>
              <a:t>thể</a:t>
            </a:r>
            <a:r>
              <a:rPr lang="en-US" sz="2400" dirty="0" smtClean="0"/>
              <a:t> </a:t>
            </a:r>
            <a:r>
              <a:rPr lang="en-US" sz="2400" dirty="0" err="1" smtClean="0"/>
              <a:t>dẫn</a:t>
            </a:r>
            <a:r>
              <a:rPr lang="en-US" sz="2400" dirty="0" smtClean="0"/>
              <a:t> </a:t>
            </a:r>
            <a:r>
              <a:rPr lang="en-US" sz="2400" dirty="0" err="1" smtClean="0"/>
              <a:t>đến</a:t>
            </a:r>
            <a:r>
              <a:rPr lang="en-US" sz="2400" dirty="0" smtClean="0"/>
              <a:t> </a:t>
            </a:r>
            <a:r>
              <a:rPr lang="en-US" sz="2400" dirty="0" err="1" smtClean="0"/>
              <a:t>bơm</a:t>
            </a:r>
            <a:r>
              <a:rPr lang="en-US" sz="2400" dirty="0" smtClean="0"/>
              <a:t> </a:t>
            </a:r>
            <a:r>
              <a:rPr lang="en-US" sz="2400" dirty="0" err="1" smtClean="0"/>
              <a:t>bị</a:t>
            </a:r>
            <a:r>
              <a:rPr lang="en-US" sz="2400" dirty="0" smtClean="0"/>
              <a:t> </a:t>
            </a:r>
            <a:r>
              <a:rPr lang="en-US" sz="2400" dirty="0" err="1" smtClean="0"/>
              <a:t>thiếu</a:t>
            </a:r>
            <a:r>
              <a:rPr lang="en-US" sz="2400" dirty="0" smtClean="0"/>
              <a:t> (</a:t>
            </a:r>
            <a:r>
              <a:rPr lang="en-US" sz="2400" dirty="0" err="1" smtClean="0"/>
              <a:t>khát</a:t>
            </a:r>
            <a:r>
              <a:rPr lang="en-US" sz="2400" dirty="0" smtClean="0"/>
              <a:t>) </a:t>
            </a:r>
            <a:r>
              <a:rPr lang="en-US" sz="2400" dirty="0" err="1" smtClean="0"/>
              <a:t>chất</a:t>
            </a:r>
            <a:r>
              <a:rPr lang="en-US" sz="2400" dirty="0" smtClean="0"/>
              <a:t> </a:t>
            </a:r>
            <a:r>
              <a:rPr lang="en-US" sz="2400" dirty="0" err="1" smtClean="0"/>
              <a:t>lỏng</a:t>
            </a:r>
            <a:r>
              <a:rPr lang="en-US" sz="2400" dirty="0" smtClean="0"/>
              <a:t>.</a:t>
            </a:r>
          </a:p>
          <a:p>
            <a:pPr algn="just">
              <a:spcBef>
                <a:spcPts val="600"/>
              </a:spcBef>
            </a:pPr>
            <a:r>
              <a:rPr lang="en-US" sz="2400" dirty="0" smtClean="0"/>
              <a:t>NPSH: </a:t>
            </a:r>
            <a:r>
              <a:rPr lang="en-US" sz="2400" dirty="0" err="1" smtClean="0"/>
              <a:t>chênh</a:t>
            </a:r>
            <a:r>
              <a:rPr lang="en-US" sz="2400" dirty="0" smtClean="0"/>
              <a:t> </a:t>
            </a:r>
            <a:r>
              <a:rPr lang="en-US" sz="2400" dirty="0" err="1" smtClean="0"/>
              <a:t>lệch</a:t>
            </a:r>
            <a:r>
              <a:rPr lang="en-US" sz="2400" dirty="0"/>
              <a:t> </a:t>
            </a:r>
            <a:r>
              <a:rPr lang="en-US" sz="2400" dirty="0" err="1" smtClean="0"/>
              <a:t>giữa</a:t>
            </a:r>
            <a:r>
              <a:rPr lang="en-US" sz="2400" dirty="0" smtClean="0"/>
              <a:t> </a:t>
            </a:r>
            <a:r>
              <a:rPr lang="en-US" sz="2400" dirty="0" err="1" smtClean="0"/>
              <a:t>cột</a:t>
            </a:r>
            <a:r>
              <a:rPr lang="en-US" sz="2400" dirty="0" smtClean="0"/>
              <a:t> </a:t>
            </a:r>
            <a:r>
              <a:rPr lang="en-US" sz="2400" dirty="0" err="1" smtClean="0"/>
              <a:t>áp</a:t>
            </a:r>
            <a:r>
              <a:rPr lang="en-US" sz="2400" dirty="0" smtClean="0"/>
              <a:t> </a:t>
            </a:r>
            <a:r>
              <a:rPr lang="en-US" sz="2400" dirty="0" err="1"/>
              <a:t>tổng</a:t>
            </a:r>
            <a:r>
              <a:rPr lang="en-US" sz="2400" dirty="0"/>
              <a:t> </a:t>
            </a:r>
            <a:r>
              <a:rPr lang="en-US" sz="2400" dirty="0" err="1" smtClean="0"/>
              <a:t>và</a:t>
            </a:r>
            <a:r>
              <a:rPr lang="en-US" sz="2400" dirty="0" smtClean="0"/>
              <a:t> </a:t>
            </a:r>
            <a:r>
              <a:rPr lang="en-US" sz="2400" dirty="0" err="1" smtClean="0"/>
              <a:t>cột</a:t>
            </a:r>
            <a:r>
              <a:rPr lang="en-US" sz="2400" dirty="0"/>
              <a:t> </a:t>
            </a:r>
            <a:r>
              <a:rPr lang="en-US" sz="2400" dirty="0" err="1" smtClean="0"/>
              <a:t>áp</a:t>
            </a:r>
            <a:r>
              <a:rPr lang="en-US" sz="2400" dirty="0" smtClean="0"/>
              <a:t> </a:t>
            </a:r>
            <a:r>
              <a:rPr lang="en-US" sz="2400" dirty="0" err="1" smtClean="0"/>
              <a:t>tương</a:t>
            </a:r>
            <a:r>
              <a:rPr lang="en-US" sz="2400" dirty="0" smtClean="0"/>
              <a:t> </a:t>
            </a:r>
            <a:r>
              <a:rPr lang="en-US" sz="2400" dirty="0" err="1" smtClean="0"/>
              <a:t>ứng</a:t>
            </a:r>
            <a:r>
              <a:rPr lang="en-US" sz="2400" dirty="0" smtClean="0"/>
              <a:t> </a:t>
            </a:r>
            <a:r>
              <a:rPr lang="en-US" sz="2400" dirty="0" err="1" smtClean="0"/>
              <a:t>với</a:t>
            </a:r>
            <a:r>
              <a:rPr lang="en-US" sz="2400" dirty="0" smtClean="0"/>
              <a:t> </a:t>
            </a:r>
            <a:r>
              <a:rPr lang="en-US" sz="2400" dirty="0" err="1" smtClean="0"/>
              <a:t>áp</a:t>
            </a:r>
            <a:r>
              <a:rPr lang="en-US" sz="2400" dirty="0" smtClean="0"/>
              <a:t> </a:t>
            </a:r>
            <a:r>
              <a:rPr lang="en-US" sz="2400" dirty="0" err="1" smtClean="0"/>
              <a:t>suất</a:t>
            </a:r>
            <a:r>
              <a:rPr lang="en-US" sz="2400" dirty="0" smtClean="0"/>
              <a:t> </a:t>
            </a:r>
            <a:r>
              <a:rPr lang="en-US" sz="2400" dirty="0" err="1" smtClean="0"/>
              <a:t>hơi</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a:t>,</a:t>
            </a:r>
            <a:r>
              <a:rPr lang="en-US" sz="2400" dirty="0" smtClean="0"/>
              <a:t> </a:t>
            </a:r>
            <a:r>
              <a:rPr lang="en-US" sz="2400" dirty="0"/>
              <a:t>ở </a:t>
            </a:r>
            <a:r>
              <a:rPr lang="en-US" sz="2400" dirty="0" err="1"/>
              <a:t>miệng</a:t>
            </a:r>
            <a:r>
              <a:rPr lang="en-US" sz="2400" dirty="0"/>
              <a:t> </a:t>
            </a:r>
            <a:r>
              <a:rPr lang="en-US" sz="2400" dirty="0" err="1"/>
              <a:t>hút</a:t>
            </a:r>
            <a:r>
              <a:rPr lang="en-US" sz="2400" dirty="0"/>
              <a:t> </a:t>
            </a:r>
            <a:r>
              <a:rPr lang="en-US" sz="2400" dirty="0" err="1" smtClean="0"/>
              <a:t>bơm</a:t>
            </a:r>
            <a:r>
              <a:rPr lang="en-US" sz="2400" dirty="0" smtClean="0"/>
              <a:t>.</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42450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Hiện tượng xâm thực</a:t>
            </a:r>
            <a:endParaRPr lang="en-US" sz="2400" dirty="0">
              <a:solidFill>
                <a:srgbClr val="FF3399"/>
              </a:solidFill>
            </a:endParaRPr>
          </a:p>
        </p:txBody>
      </p:sp>
      <mc:AlternateContent xmlns:mc="http://schemas.openxmlformats.org/markup-compatibility/2006" xmlns:a14="http://schemas.microsoft.com/office/drawing/2010/main">
        <mc:Choice Requires="a14">
          <p:sp>
            <p:nvSpPr>
              <p:cNvPr id="4" name="Rectangle 3"/>
              <p:cNvSpPr/>
              <p:nvPr/>
            </p:nvSpPr>
            <p:spPr>
              <a:xfrm>
                <a:off x="0" y="995082"/>
                <a:ext cx="9144000" cy="4760214"/>
              </a:xfrm>
              <a:prstGeom prst="rect">
                <a:avLst/>
              </a:prstGeom>
            </p:spPr>
            <p:txBody>
              <a:bodyPr wrap="square">
                <a:spAutoFit/>
              </a:bodyPr>
              <a:lstStyle/>
              <a:p>
                <a:pPr algn="just">
                  <a:spcBef>
                    <a:spcPts val="600"/>
                  </a:spcBef>
                </a:pPr>
                <a:r>
                  <a:rPr lang="en-US" sz="2400" b="1" dirty="0" smtClean="0">
                    <a:solidFill>
                      <a:srgbClr val="009900"/>
                    </a:solidFill>
                    <a:latin typeface="Arial" panose="020B0604020202020204" pitchFamily="34" charset="0"/>
                    <a:ea typeface="Times New Roman" panose="02020603050405020304" pitchFamily="18" charset="0"/>
                    <a:cs typeface="Times New Roman" panose="02020603050405020304" pitchFamily="18" charset="0"/>
                  </a:rPr>
                  <a:t>NPSH: </a:t>
                </a:r>
                <a:r>
                  <a:rPr lang="en-US" sz="2400" dirty="0" err="1" smtClean="0"/>
                  <a:t>Biểu</a:t>
                </a:r>
                <a:r>
                  <a:rPr lang="en-US" sz="2400" dirty="0" smtClean="0"/>
                  <a:t> </a:t>
                </a:r>
                <a:r>
                  <a:rPr lang="en-US" sz="2400" dirty="0" err="1" smtClean="0"/>
                  <a:t>thức</a:t>
                </a:r>
                <a:r>
                  <a:rPr lang="en-US" sz="2400" dirty="0" smtClean="0"/>
                  <a:t> </a:t>
                </a:r>
                <a:r>
                  <a:rPr lang="en-US" sz="2400" dirty="0" err="1" smtClean="0"/>
                  <a:t>tính</a:t>
                </a:r>
                <a:endParaRPr lang="en-US" sz="2400" dirty="0" smtClean="0"/>
              </a:p>
              <a:p>
                <a:pPr algn="just">
                  <a:spcBef>
                    <a:spcPts val="600"/>
                  </a:spcBef>
                </a:pPr>
                <a:r>
                  <a:rPr lang="en-US" sz="2400" dirty="0" smtClean="0"/>
                  <a:t>NPSH: </a:t>
                </a:r>
                <a:r>
                  <a:rPr lang="en-US" sz="2400" dirty="0" err="1" smtClean="0"/>
                  <a:t>chênh</a:t>
                </a:r>
                <a:r>
                  <a:rPr lang="en-US" sz="2400" dirty="0" smtClean="0"/>
                  <a:t> </a:t>
                </a:r>
                <a:r>
                  <a:rPr lang="en-US" sz="2400" dirty="0" err="1" smtClean="0"/>
                  <a:t>lệch</a:t>
                </a:r>
                <a:r>
                  <a:rPr lang="en-US" sz="2400" dirty="0"/>
                  <a:t> </a:t>
                </a:r>
                <a:r>
                  <a:rPr lang="en-US" sz="2400" dirty="0" err="1" smtClean="0"/>
                  <a:t>giữa</a:t>
                </a:r>
                <a:r>
                  <a:rPr lang="en-US" sz="2400" dirty="0" smtClean="0"/>
                  <a:t> </a:t>
                </a:r>
                <a:r>
                  <a:rPr lang="en-US" sz="2400" dirty="0" err="1" smtClean="0"/>
                  <a:t>cột</a:t>
                </a:r>
                <a:r>
                  <a:rPr lang="en-US" sz="2400" dirty="0" smtClean="0"/>
                  <a:t> </a:t>
                </a:r>
                <a:r>
                  <a:rPr lang="en-US" sz="2400" dirty="0" err="1" smtClean="0"/>
                  <a:t>áp</a:t>
                </a:r>
                <a:r>
                  <a:rPr lang="en-US" sz="2400" dirty="0" smtClean="0"/>
                  <a:t> </a:t>
                </a:r>
                <a:r>
                  <a:rPr lang="en-US" sz="2400" dirty="0" err="1"/>
                  <a:t>tổng</a:t>
                </a:r>
                <a:r>
                  <a:rPr lang="en-US" sz="2400" dirty="0"/>
                  <a:t> </a:t>
                </a:r>
                <a:r>
                  <a:rPr lang="en-US" sz="2400" dirty="0" err="1" smtClean="0"/>
                  <a:t>và</a:t>
                </a:r>
                <a:r>
                  <a:rPr lang="en-US" sz="2400" dirty="0" smtClean="0"/>
                  <a:t> </a:t>
                </a:r>
                <a:r>
                  <a:rPr lang="en-US" sz="2400" dirty="0" err="1" smtClean="0"/>
                  <a:t>cột</a:t>
                </a:r>
                <a:r>
                  <a:rPr lang="en-US" sz="2400" dirty="0"/>
                  <a:t> </a:t>
                </a:r>
                <a:r>
                  <a:rPr lang="en-US" sz="2400" dirty="0" err="1" smtClean="0"/>
                  <a:t>áp</a:t>
                </a:r>
                <a:r>
                  <a:rPr lang="en-US" sz="2400" dirty="0" smtClean="0"/>
                  <a:t> </a:t>
                </a:r>
                <a:r>
                  <a:rPr lang="en-US" sz="2400" dirty="0" err="1" smtClean="0"/>
                  <a:t>tương</a:t>
                </a:r>
                <a:r>
                  <a:rPr lang="en-US" sz="2400" dirty="0" smtClean="0"/>
                  <a:t> </a:t>
                </a:r>
                <a:r>
                  <a:rPr lang="en-US" sz="2400" dirty="0" err="1" smtClean="0"/>
                  <a:t>ứng</a:t>
                </a:r>
                <a:r>
                  <a:rPr lang="en-US" sz="2400" dirty="0" smtClean="0"/>
                  <a:t> </a:t>
                </a:r>
                <a:r>
                  <a:rPr lang="en-US" sz="2400" dirty="0" err="1" smtClean="0"/>
                  <a:t>với</a:t>
                </a:r>
                <a:r>
                  <a:rPr lang="en-US" sz="2400" dirty="0" smtClean="0"/>
                  <a:t> </a:t>
                </a:r>
                <a:r>
                  <a:rPr lang="en-US" sz="2400" dirty="0" err="1" smtClean="0"/>
                  <a:t>áp</a:t>
                </a:r>
                <a:r>
                  <a:rPr lang="en-US" sz="2400" dirty="0" smtClean="0"/>
                  <a:t> </a:t>
                </a:r>
                <a:r>
                  <a:rPr lang="en-US" sz="2400" dirty="0" err="1" smtClean="0"/>
                  <a:t>suất</a:t>
                </a:r>
                <a:r>
                  <a:rPr lang="en-US" sz="2400" dirty="0" smtClean="0"/>
                  <a:t> </a:t>
                </a:r>
                <a:r>
                  <a:rPr lang="en-US" sz="2400" dirty="0" err="1" smtClean="0"/>
                  <a:t>hơi</a:t>
                </a:r>
                <a:r>
                  <a:rPr lang="en-US" sz="2400" dirty="0" smtClean="0"/>
                  <a:t> </a:t>
                </a:r>
                <a:r>
                  <a:rPr lang="en-US" sz="2400" dirty="0" err="1" smtClean="0"/>
                  <a:t>của</a:t>
                </a:r>
                <a:r>
                  <a:rPr lang="en-US" sz="2400" dirty="0" smtClean="0"/>
                  <a:t> </a:t>
                </a:r>
                <a:r>
                  <a:rPr lang="en-US" sz="2400" dirty="0" err="1" smtClean="0"/>
                  <a:t>chất</a:t>
                </a:r>
                <a:r>
                  <a:rPr lang="en-US" sz="2400" dirty="0" smtClean="0"/>
                  <a:t> </a:t>
                </a:r>
                <a:r>
                  <a:rPr lang="en-US" sz="2400" dirty="0" err="1" smtClean="0"/>
                  <a:t>lỏng</a:t>
                </a:r>
                <a:r>
                  <a:rPr lang="en-US" sz="2400" dirty="0"/>
                  <a:t>,</a:t>
                </a:r>
                <a:r>
                  <a:rPr lang="en-US" sz="2400" dirty="0" smtClean="0"/>
                  <a:t> </a:t>
                </a:r>
                <a:r>
                  <a:rPr lang="en-US" sz="2400" dirty="0"/>
                  <a:t>ở </a:t>
                </a:r>
                <a:r>
                  <a:rPr lang="en-US" sz="2400" dirty="0" err="1"/>
                  <a:t>miệng</a:t>
                </a:r>
                <a:r>
                  <a:rPr lang="en-US" sz="2400" dirty="0"/>
                  <a:t> </a:t>
                </a:r>
                <a:r>
                  <a:rPr lang="en-US" sz="2400" dirty="0" err="1"/>
                  <a:t>hút</a:t>
                </a:r>
                <a:r>
                  <a:rPr lang="en-US" sz="2400" dirty="0"/>
                  <a:t> </a:t>
                </a:r>
                <a:r>
                  <a:rPr lang="en-US" sz="2400" dirty="0" err="1" smtClean="0"/>
                  <a:t>bơm</a:t>
                </a:r>
                <a:r>
                  <a:rPr lang="en-US" sz="2400" dirty="0" smtClean="0"/>
                  <a:t>.</a:t>
                </a:r>
              </a:p>
              <a:p>
                <a:pPr algn="just">
                  <a:spcBef>
                    <a:spcPts val="600"/>
                  </a:spcBef>
                </a:pPr>
                <a14:m>
                  <m:oMathPara xmlns:m="http://schemas.openxmlformats.org/officeDocument/2006/math">
                    <m:oMathParaPr>
                      <m:jc m:val="centerGroup"/>
                    </m:oMathParaPr>
                    <m:oMath xmlns:m="http://schemas.openxmlformats.org/officeDocument/2006/math">
                      <m:r>
                        <a:rPr lang="en-US" sz="2400"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𝑁𝑃𝑆𝐻</m:t>
                      </m:r>
                      <m:r>
                        <a:rPr lang="en-US" sz="2400"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b="0" i="1" smtClean="0">
                              <a:solidFill>
                                <a:srgbClr val="FF0000"/>
                              </a:solidFill>
                              <a:effectLst/>
                              <a:latin typeface="Cambria Math" panose="02040503050406030204" pitchFamily="18" charset="0"/>
                              <a:cs typeface="Times New Roman" panose="02020603050405020304" pitchFamily="18" charset="0"/>
                            </a:rPr>
                          </m:ctrlPr>
                        </m:sSubPr>
                        <m:e>
                          <m:r>
                            <a:rPr lang="en-US" sz="2400" b="0" i="1" smtClean="0">
                              <a:solidFill>
                                <a:srgbClr val="FF0000"/>
                              </a:solidFill>
                              <a:effectLst/>
                              <a:latin typeface="Cambria Math" panose="02040503050406030204" pitchFamily="18" charset="0"/>
                              <a:cs typeface="Times New Roman" panose="02020603050405020304" pitchFamily="18" charset="0"/>
                            </a:rPr>
                            <m:t>h</m:t>
                          </m:r>
                        </m:e>
                        <m:sub>
                          <m:r>
                            <a:rPr lang="en-US" sz="2400" b="0" i="1" smtClean="0">
                              <a:solidFill>
                                <a:srgbClr val="FF0000"/>
                              </a:solidFill>
                              <a:effectLst/>
                              <a:latin typeface="Cambria Math" panose="02040503050406030204" pitchFamily="18" charset="0"/>
                              <a:cs typeface="Times New Roman" panose="02020603050405020304" pitchFamily="18" charset="0"/>
                            </a:rPr>
                            <m:t>𝑡</m:t>
                          </m:r>
                          <m:r>
                            <a:rPr lang="en-US" sz="2400" b="0" i="1" smtClean="0">
                              <a:solidFill>
                                <a:srgbClr val="FF0000"/>
                              </a:solidFill>
                              <a:effectLst/>
                              <a:latin typeface="Cambria Math" panose="02040503050406030204" pitchFamily="18" charset="0"/>
                              <a:cs typeface="Times New Roman" panose="02020603050405020304" pitchFamily="18" charset="0"/>
                            </a:rPr>
                            <m:t>ổ</m:t>
                          </m:r>
                          <m:r>
                            <a:rPr lang="en-US" sz="2400" b="0" i="1" smtClean="0">
                              <a:solidFill>
                                <a:srgbClr val="FF0000"/>
                              </a:solidFill>
                              <a:effectLst/>
                              <a:latin typeface="Cambria Math" panose="02040503050406030204" pitchFamily="18" charset="0"/>
                              <a:cs typeface="Times New Roman" panose="02020603050405020304" pitchFamily="18" charset="0"/>
                            </a:rPr>
                            <m:t>𝑛𝑔</m:t>
                          </m:r>
                          <m:r>
                            <a:rPr lang="en-US" sz="2400" b="0" i="1" smtClean="0">
                              <a:solidFill>
                                <a:srgbClr val="FF0000"/>
                              </a:solidFill>
                              <a:effectLst/>
                              <a:latin typeface="Cambria Math" panose="02040503050406030204" pitchFamily="18" charset="0"/>
                              <a:cs typeface="Times New Roman" panose="02020603050405020304" pitchFamily="18" charset="0"/>
                            </a:rPr>
                            <m:t> </m:t>
                          </m:r>
                        </m:sub>
                      </m:sSub>
                      <m:r>
                        <a:rPr lang="en-US" sz="2400" b="0" i="1" smtClean="0">
                          <a:solidFill>
                            <a:srgbClr val="FF0000"/>
                          </a:solidFill>
                          <a:effectLst/>
                          <a:latin typeface="Cambria Math" panose="02040503050406030204" pitchFamily="18" charset="0"/>
                          <a:cs typeface="Times New Roman" panose="02020603050405020304" pitchFamily="18" charset="0"/>
                        </a:rPr>
                        <m:t>−</m:t>
                      </m:r>
                      <m:f>
                        <m:fPr>
                          <m:ctrlPr>
                            <a:rPr lang="en-US" sz="2400" b="0" i="1" smtClean="0">
                              <a:solidFill>
                                <a:srgbClr val="FF0000"/>
                              </a:solidFill>
                              <a:effectLst/>
                              <a:latin typeface="Cambria Math" panose="02040503050406030204" pitchFamily="18" charset="0"/>
                              <a:cs typeface="Times New Roman" panose="02020603050405020304" pitchFamily="18" charset="0"/>
                            </a:rPr>
                          </m:ctrlPr>
                        </m:fPr>
                        <m:num>
                          <m:sSub>
                            <m:sSubPr>
                              <m:ctrlPr>
                                <a:rPr lang="en-US" sz="2400" b="0" i="1" smtClean="0">
                                  <a:solidFill>
                                    <a:srgbClr val="FF0000"/>
                                  </a:solidFill>
                                  <a:effectLst/>
                                  <a:latin typeface="Cambria Math" panose="02040503050406030204" pitchFamily="18" charset="0"/>
                                  <a:cs typeface="Times New Roman" panose="02020603050405020304" pitchFamily="18" charset="0"/>
                                </a:rPr>
                              </m:ctrlPr>
                            </m:sSubPr>
                            <m:e>
                              <m:r>
                                <a:rPr lang="en-US" sz="2400" b="0" i="1" smtClean="0">
                                  <a:solidFill>
                                    <a:srgbClr val="FF0000"/>
                                  </a:solidFill>
                                  <a:effectLst/>
                                  <a:latin typeface="Cambria Math" panose="02040503050406030204" pitchFamily="18" charset="0"/>
                                  <a:cs typeface="Times New Roman" panose="02020603050405020304" pitchFamily="18" charset="0"/>
                                </a:rPr>
                                <m:t>𝑝</m:t>
                              </m:r>
                            </m:e>
                            <m:sub>
                              <m:r>
                                <a:rPr lang="en-US" sz="2400" b="0" i="1" smtClean="0">
                                  <a:solidFill>
                                    <a:srgbClr val="FF0000"/>
                                  </a:solidFill>
                                  <a:effectLst/>
                                  <a:latin typeface="Cambria Math" panose="02040503050406030204" pitchFamily="18" charset="0"/>
                                  <a:cs typeface="Times New Roman" panose="02020603050405020304" pitchFamily="18" charset="0"/>
                                </a:rPr>
                                <m:t>h𝑏h</m:t>
                              </m:r>
                            </m:sub>
                          </m:sSub>
                        </m:num>
                        <m:den>
                          <m:r>
                            <a:rPr lang="en-US" sz="24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𝜌</m:t>
                          </m:r>
                          <m:r>
                            <a:rPr lang="en-US" sz="2400" b="0" i="1" smtClean="0">
                              <a:solidFill>
                                <a:srgbClr val="FF0000"/>
                              </a:solidFill>
                              <a:effectLst/>
                              <a:latin typeface="Cambria Math" panose="02040503050406030204" pitchFamily="18" charset="0"/>
                              <a:cs typeface="Times New Roman" panose="02020603050405020304" pitchFamily="18" charset="0"/>
                            </a:rPr>
                            <m:t>𝑔</m:t>
                          </m:r>
                        </m:den>
                      </m:f>
                    </m:oMath>
                  </m:oMathPara>
                </a14:m>
                <a:endParaRPr lang="en-US" sz="2400"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US" sz="2400"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𝑁𝑃𝑆𝐻</m:t>
                      </m:r>
                      <m:r>
                        <a:rPr lang="en-US" sz="2400" b="0" i="1" smtClean="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b="0" i="1" smtClean="0">
                              <a:solidFill>
                                <a:srgbClr val="FF0000"/>
                              </a:solidFill>
                              <a:effectLst/>
                              <a:latin typeface="Cambria Math" panose="02040503050406030204" pitchFamily="18" charset="0"/>
                              <a:cs typeface="Times New Roman" panose="02020603050405020304" pitchFamily="18" charset="0"/>
                            </a:rPr>
                          </m:ctrlPr>
                        </m:dPr>
                        <m:e>
                          <m:f>
                            <m:fPr>
                              <m:ctrlPr>
                                <a:rPr lang="en-US" sz="2400" b="0" i="1" smtClean="0">
                                  <a:solidFill>
                                    <a:srgbClr val="FF0000"/>
                                  </a:solidFill>
                                  <a:effectLst/>
                                  <a:latin typeface="Cambria Math" panose="02040503050406030204" pitchFamily="18" charset="0"/>
                                  <a:cs typeface="Times New Roman" panose="02020603050405020304" pitchFamily="18" charset="0"/>
                                </a:rPr>
                              </m:ctrlPr>
                            </m:fPr>
                            <m:num>
                              <m:sSub>
                                <m:sSubPr>
                                  <m:ctrlPr>
                                    <a:rPr lang="en-US" sz="2400" b="0" i="1" smtClean="0">
                                      <a:solidFill>
                                        <a:srgbClr val="FF0000"/>
                                      </a:solidFill>
                                      <a:effectLst/>
                                      <a:latin typeface="Cambria Math" panose="02040503050406030204" pitchFamily="18" charset="0"/>
                                      <a:cs typeface="Times New Roman" panose="02020603050405020304" pitchFamily="18" charset="0"/>
                                    </a:rPr>
                                  </m:ctrlPr>
                                </m:sSubPr>
                                <m:e>
                                  <m:r>
                                    <a:rPr lang="en-US" sz="2400" b="0" i="1" smtClean="0">
                                      <a:solidFill>
                                        <a:srgbClr val="FF0000"/>
                                      </a:solidFill>
                                      <a:effectLst/>
                                      <a:latin typeface="Cambria Math" panose="02040503050406030204" pitchFamily="18" charset="0"/>
                                      <a:cs typeface="Times New Roman" panose="02020603050405020304" pitchFamily="18" charset="0"/>
                                    </a:rPr>
                                    <m:t>𝑝</m:t>
                                  </m:r>
                                </m:e>
                                <m:sub>
                                  <m:r>
                                    <a:rPr lang="en-US" sz="2400" b="0" i="1" smtClean="0">
                                      <a:solidFill>
                                        <a:srgbClr val="FF0000"/>
                                      </a:solidFill>
                                      <a:effectLst/>
                                      <a:latin typeface="Cambria Math" panose="02040503050406030204" pitchFamily="18" charset="0"/>
                                      <a:cs typeface="Times New Roman" panose="02020603050405020304" pitchFamily="18" charset="0"/>
                                    </a:rPr>
                                    <m:t>h</m:t>
                                  </m:r>
                                </m:sub>
                              </m:sSub>
                            </m:num>
                            <m:den>
                              <m:r>
                                <a:rPr lang="en-US" sz="24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𝜌</m:t>
                              </m:r>
                              <m:r>
                                <a:rPr lang="en-US" sz="2400" b="0" i="1"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𝑔</m:t>
                              </m:r>
                            </m:den>
                          </m:f>
                          <m:r>
                            <a:rPr lang="en-US" sz="2400" b="0" i="1" smtClean="0">
                              <a:solidFill>
                                <a:srgbClr val="FF0000"/>
                              </a:solidFill>
                              <a:effectLst/>
                              <a:latin typeface="Cambria Math" panose="02040503050406030204" pitchFamily="18" charset="0"/>
                              <a:cs typeface="Times New Roman" panose="02020603050405020304" pitchFamily="18" charset="0"/>
                            </a:rPr>
                            <m:t>+</m:t>
                          </m:r>
                          <m:f>
                            <m:fPr>
                              <m:ctrlPr>
                                <a:rPr lang="en-US" sz="2400" b="0" i="1" smtClean="0">
                                  <a:solidFill>
                                    <a:srgbClr val="FF0000"/>
                                  </a:solidFill>
                                  <a:effectLst/>
                                  <a:latin typeface="Cambria Math" panose="02040503050406030204" pitchFamily="18" charset="0"/>
                                  <a:cs typeface="Times New Roman" panose="02020603050405020304" pitchFamily="18" charset="0"/>
                                </a:rPr>
                              </m:ctrlPr>
                            </m:fPr>
                            <m:num>
                              <m:sSubSup>
                                <m:sSubSupPr>
                                  <m:ctrlPr>
                                    <a:rPr lang="en-US" sz="2400" b="0" i="1" smtClean="0">
                                      <a:solidFill>
                                        <a:srgbClr val="FF0000"/>
                                      </a:solidFill>
                                      <a:effectLst/>
                                      <a:latin typeface="Cambria Math" panose="02040503050406030204" pitchFamily="18" charset="0"/>
                                      <a:cs typeface="Times New Roman" panose="02020603050405020304" pitchFamily="18" charset="0"/>
                                    </a:rPr>
                                  </m:ctrlPr>
                                </m:sSubSupPr>
                                <m:e>
                                  <m:r>
                                    <a:rPr lang="en-US" sz="2400" b="0" i="1" smtClean="0">
                                      <a:solidFill>
                                        <a:srgbClr val="FF0000"/>
                                      </a:solidFill>
                                      <a:effectLst/>
                                      <a:latin typeface="Cambria Math" panose="02040503050406030204" pitchFamily="18" charset="0"/>
                                      <a:cs typeface="Times New Roman" panose="02020603050405020304" pitchFamily="18" charset="0"/>
                                    </a:rPr>
                                    <m:t>𝑣</m:t>
                                  </m:r>
                                </m:e>
                                <m:sub>
                                  <m:r>
                                    <a:rPr lang="en-US" sz="2400" b="0" i="1" smtClean="0">
                                      <a:solidFill>
                                        <a:srgbClr val="FF0000"/>
                                      </a:solidFill>
                                      <a:effectLst/>
                                      <a:latin typeface="Cambria Math" panose="02040503050406030204" pitchFamily="18" charset="0"/>
                                      <a:cs typeface="Times New Roman" panose="02020603050405020304" pitchFamily="18" charset="0"/>
                                    </a:rPr>
                                    <m:t>h</m:t>
                                  </m:r>
                                </m:sub>
                                <m:sup>
                                  <m:r>
                                    <a:rPr lang="en-US" sz="2400" b="0" i="1" smtClean="0">
                                      <a:solidFill>
                                        <a:srgbClr val="FF0000"/>
                                      </a:solidFill>
                                      <a:effectLst/>
                                      <a:latin typeface="Cambria Math" panose="02040503050406030204" pitchFamily="18" charset="0"/>
                                      <a:cs typeface="Times New Roman" panose="02020603050405020304" pitchFamily="18" charset="0"/>
                                    </a:rPr>
                                    <m:t>2</m:t>
                                  </m:r>
                                </m:sup>
                              </m:sSubSup>
                            </m:num>
                            <m:den>
                              <m:r>
                                <a:rPr lang="en-US" sz="2400" b="0" i="1" smtClean="0">
                                  <a:solidFill>
                                    <a:srgbClr val="FF0000"/>
                                  </a:solidFill>
                                  <a:effectLst/>
                                  <a:latin typeface="Cambria Math" panose="02040503050406030204" pitchFamily="18" charset="0"/>
                                  <a:cs typeface="Times New Roman" panose="02020603050405020304" pitchFamily="18" charset="0"/>
                                </a:rPr>
                                <m:t>2</m:t>
                              </m:r>
                              <m:r>
                                <a:rPr lang="en-US" sz="2400" b="0" i="1" smtClean="0">
                                  <a:solidFill>
                                    <a:srgbClr val="FF0000"/>
                                  </a:solidFill>
                                  <a:effectLst/>
                                  <a:latin typeface="Cambria Math" panose="02040503050406030204" pitchFamily="18" charset="0"/>
                                  <a:cs typeface="Times New Roman" panose="02020603050405020304" pitchFamily="18" charset="0"/>
                                </a:rPr>
                                <m:t>𝑔</m:t>
                              </m:r>
                            </m:den>
                          </m:f>
                        </m:e>
                      </m:d>
                      <m:r>
                        <a:rPr lang="en-US" sz="2400" i="1">
                          <a:solidFill>
                            <a:srgbClr val="FF0000"/>
                          </a:solidFill>
                          <a:latin typeface="Cambria Math" panose="02040503050406030204" pitchFamily="18" charset="0"/>
                          <a:cs typeface="Times New Roman" panose="02020603050405020304" pitchFamily="18" charset="0"/>
                        </a:rPr>
                        <m:t>−</m:t>
                      </m:r>
                      <m:f>
                        <m:fPr>
                          <m:ctrlPr>
                            <a:rPr lang="en-US" sz="2400" i="1">
                              <a:solidFill>
                                <a:srgbClr val="FF0000"/>
                              </a:solidFill>
                              <a:latin typeface="Cambria Math" panose="02040503050406030204" pitchFamily="18" charset="0"/>
                              <a:cs typeface="Times New Roman" panose="02020603050405020304" pitchFamily="18" charset="0"/>
                            </a:rPr>
                          </m:ctrlPr>
                        </m:fPr>
                        <m:num>
                          <m:sSub>
                            <m:sSubPr>
                              <m:ctrlPr>
                                <a:rPr lang="en-US" sz="2400" i="1">
                                  <a:solidFill>
                                    <a:srgbClr val="FF0000"/>
                                  </a:solidFill>
                                  <a:latin typeface="Cambria Math" panose="02040503050406030204" pitchFamily="18" charset="0"/>
                                  <a:cs typeface="Times New Roman" panose="02020603050405020304" pitchFamily="18" charset="0"/>
                                </a:rPr>
                              </m:ctrlPr>
                            </m:sSubPr>
                            <m:e>
                              <m:r>
                                <a:rPr lang="en-US" sz="2400" i="1">
                                  <a:solidFill>
                                    <a:srgbClr val="FF0000"/>
                                  </a:solidFill>
                                  <a:latin typeface="Cambria Math" panose="02040503050406030204" pitchFamily="18" charset="0"/>
                                  <a:cs typeface="Times New Roman" panose="02020603050405020304" pitchFamily="18" charset="0"/>
                                </a:rPr>
                                <m:t>𝑝</m:t>
                              </m:r>
                            </m:e>
                            <m:sub>
                              <m:r>
                                <a:rPr lang="en-US" sz="2400" i="1">
                                  <a:solidFill>
                                    <a:srgbClr val="FF0000"/>
                                  </a:solidFill>
                                  <a:latin typeface="Cambria Math" panose="02040503050406030204" pitchFamily="18" charset="0"/>
                                  <a:cs typeface="Times New Roman" panose="02020603050405020304" pitchFamily="18" charset="0"/>
                                </a:rPr>
                                <m:t>h𝑏h</m:t>
                              </m:r>
                            </m:sub>
                          </m:sSub>
                        </m:num>
                        <m:den>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US" sz="2400" i="1">
                              <a:solidFill>
                                <a:srgbClr val="FF0000"/>
                              </a:solidFill>
                              <a:latin typeface="Cambria Math" panose="02040503050406030204" pitchFamily="18" charset="0"/>
                              <a:cs typeface="Times New Roman" panose="02020603050405020304" pitchFamily="18" charset="0"/>
                            </a:rPr>
                            <m:t>𝑔</m:t>
                          </m:r>
                        </m:den>
                      </m:f>
                    </m:oMath>
                  </m:oMathPara>
                </a14:m>
                <a:endParaRPr lang="en-US" sz="2400" dirty="0" smtClean="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pPr>
                <a14:m>
                  <m:oMathPara xmlns:m="http://schemas.openxmlformats.org/officeDocument/2006/math">
                    <m:oMathParaPr>
                      <m:jc m:val="centerGroup"/>
                    </m:oMathParaPr>
                    <m:oMath xmlns:m="http://schemas.openxmlformats.org/officeDocument/2006/math">
                      <m: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𝑁𝑃𝑆𝐻</m:t>
                      </m:r>
                      <m:r>
                        <a:rPr lang="en-US" sz="2400" i="1">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m:t>=</m:t>
                      </m:r>
                      <m:d>
                        <m:dPr>
                          <m:ctrlPr>
                            <a:rPr lang="en-US" sz="2400" i="1" smtClean="0">
                              <a:solidFill>
                                <a:srgbClr val="FF0000"/>
                              </a:solidFill>
                              <a:latin typeface="Cambria Math" panose="02040503050406030204" pitchFamily="18" charset="0"/>
                              <a:cs typeface="Times New Roman" panose="02020603050405020304" pitchFamily="18" charset="0"/>
                            </a:rPr>
                          </m:ctrlPr>
                        </m:dPr>
                        <m:e>
                          <m:f>
                            <m:fPr>
                              <m:ctrlPr>
                                <a:rPr lang="en-US" sz="2400" i="1">
                                  <a:solidFill>
                                    <a:srgbClr val="FF0000"/>
                                  </a:solidFill>
                                  <a:latin typeface="Cambria Math" panose="02040503050406030204" pitchFamily="18" charset="0"/>
                                  <a:cs typeface="Times New Roman" panose="02020603050405020304" pitchFamily="18" charset="0"/>
                                </a:rPr>
                              </m:ctrlPr>
                            </m:fPr>
                            <m:num>
                              <m:sSub>
                                <m:sSubPr>
                                  <m:ctrlPr>
                                    <a:rPr lang="en-US" sz="2400" i="1">
                                      <a:solidFill>
                                        <a:srgbClr val="FF0000"/>
                                      </a:solidFill>
                                      <a:latin typeface="Cambria Math" panose="02040503050406030204" pitchFamily="18" charset="0"/>
                                      <a:cs typeface="Times New Roman" panose="02020603050405020304" pitchFamily="18" charset="0"/>
                                    </a:rPr>
                                  </m:ctrlPr>
                                </m:sSubPr>
                                <m:e>
                                  <m:r>
                                    <a:rPr lang="en-US" sz="2400" i="1">
                                      <a:solidFill>
                                        <a:srgbClr val="FF0000"/>
                                      </a:solidFill>
                                      <a:latin typeface="Cambria Math" panose="02040503050406030204" pitchFamily="18" charset="0"/>
                                      <a:cs typeface="Times New Roman" panose="02020603050405020304" pitchFamily="18" charset="0"/>
                                    </a:rPr>
                                    <m:t>𝑝</m:t>
                                  </m:r>
                                </m:e>
                                <m:sub>
                                  <m:r>
                                    <a:rPr lang="en-US" sz="2400" i="1">
                                      <a:solidFill>
                                        <a:srgbClr val="FF0000"/>
                                      </a:solidFill>
                                      <a:latin typeface="Cambria Math" panose="02040503050406030204" pitchFamily="18" charset="0"/>
                                      <a:cs typeface="Times New Roman" panose="02020603050405020304" pitchFamily="18" charset="0"/>
                                    </a:rPr>
                                    <m:t>𝑏</m:t>
                                  </m:r>
                                  <m:r>
                                    <a:rPr lang="en-US" sz="2400" i="1">
                                      <a:solidFill>
                                        <a:srgbClr val="FF0000"/>
                                      </a:solidFill>
                                      <a:latin typeface="Cambria Math" panose="02040503050406030204" pitchFamily="18" charset="0"/>
                                      <a:cs typeface="Times New Roman" panose="02020603050405020304" pitchFamily="18" charset="0"/>
                                    </a:rPr>
                                    <m:t>ể </m:t>
                                  </m:r>
                                  <m:r>
                                    <a:rPr lang="en-US" sz="2400" i="1">
                                      <a:solidFill>
                                        <a:srgbClr val="FF0000"/>
                                      </a:solidFill>
                                      <a:latin typeface="Cambria Math" panose="02040503050406030204" pitchFamily="18" charset="0"/>
                                      <a:cs typeface="Times New Roman" panose="02020603050405020304" pitchFamily="18" charset="0"/>
                                    </a:rPr>
                                    <m:t>h</m:t>
                                  </m:r>
                                  <m:r>
                                    <a:rPr lang="en-US" sz="2400" i="1">
                                      <a:solidFill>
                                        <a:srgbClr val="FF0000"/>
                                      </a:solidFill>
                                      <a:latin typeface="Cambria Math" panose="02040503050406030204" pitchFamily="18" charset="0"/>
                                      <a:cs typeface="Times New Roman" panose="02020603050405020304" pitchFamily="18" charset="0"/>
                                    </a:rPr>
                                    <m:t>ú</m:t>
                                  </m:r>
                                  <m:r>
                                    <a:rPr lang="en-US" sz="2400" i="1">
                                      <a:solidFill>
                                        <a:srgbClr val="FF0000"/>
                                      </a:solidFill>
                                      <a:latin typeface="Cambria Math" panose="02040503050406030204" pitchFamily="18" charset="0"/>
                                      <a:cs typeface="Times New Roman" panose="02020603050405020304" pitchFamily="18" charset="0"/>
                                    </a:rPr>
                                    <m:t>𝑡</m:t>
                                  </m:r>
                                </m:sub>
                              </m:sSub>
                            </m:num>
                            <m:den>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US" sz="2400" i="1">
                                  <a:solidFill>
                                    <a:srgbClr val="FF0000"/>
                                  </a:solidFill>
                                  <a:latin typeface="Cambria Math" panose="02040503050406030204" pitchFamily="18" charset="0"/>
                                  <a:cs typeface="Times New Roman" panose="02020603050405020304" pitchFamily="18" charset="0"/>
                                </a:rPr>
                                <m:t>𝑔</m:t>
                              </m:r>
                            </m:den>
                          </m:f>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𝑧</m:t>
                              </m:r>
                            </m:e>
                            <m:sub>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h</m:t>
                              </m:r>
                            </m:sub>
                          </m:sSub>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nary>
                            <m:naryPr>
                              <m:chr m:val="∑"/>
                              <m:subHide m:val="on"/>
                              <m:supHide m:val="on"/>
                              <m:ctrlP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ctrlPr>
                            </m:naryPr>
                            <m:sub/>
                            <m:sup/>
                            <m:e>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h</m:t>
                              </m:r>
                            </m:e>
                          </m:nary>
                        </m:e>
                      </m:d>
                      <m:r>
                        <a:rPr lang="en-US" sz="2400" i="1">
                          <a:solidFill>
                            <a:srgbClr val="FF0000"/>
                          </a:solidFill>
                          <a:latin typeface="Cambria Math" panose="02040503050406030204" pitchFamily="18" charset="0"/>
                          <a:cs typeface="Times New Roman" panose="02020603050405020304" pitchFamily="18" charset="0"/>
                        </a:rPr>
                        <m:t>−</m:t>
                      </m:r>
                      <m:f>
                        <m:fPr>
                          <m:ctrlPr>
                            <a:rPr lang="en-US" sz="2400" i="1">
                              <a:solidFill>
                                <a:srgbClr val="FF0000"/>
                              </a:solidFill>
                              <a:latin typeface="Cambria Math" panose="02040503050406030204" pitchFamily="18" charset="0"/>
                              <a:cs typeface="Times New Roman" panose="02020603050405020304" pitchFamily="18" charset="0"/>
                            </a:rPr>
                          </m:ctrlPr>
                        </m:fPr>
                        <m:num>
                          <m:sSub>
                            <m:sSubPr>
                              <m:ctrlPr>
                                <a:rPr lang="en-US" sz="2400" i="1">
                                  <a:solidFill>
                                    <a:srgbClr val="FF0000"/>
                                  </a:solidFill>
                                  <a:latin typeface="Cambria Math" panose="02040503050406030204" pitchFamily="18" charset="0"/>
                                  <a:cs typeface="Times New Roman" panose="02020603050405020304" pitchFamily="18" charset="0"/>
                                </a:rPr>
                              </m:ctrlPr>
                            </m:sSubPr>
                            <m:e>
                              <m:r>
                                <a:rPr lang="en-US" sz="2400" i="1">
                                  <a:solidFill>
                                    <a:srgbClr val="FF0000"/>
                                  </a:solidFill>
                                  <a:latin typeface="Cambria Math" panose="02040503050406030204" pitchFamily="18" charset="0"/>
                                  <a:cs typeface="Times New Roman" panose="02020603050405020304" pitchFamily="18" charset="0"/>
                                </a:rPr>
                                <m:t>𝑝</m:t>
                              </m:r>
                            </m:e>
                            <m:sub>
                              <m:r>
                                <a:rPr lang="en-US" sz="2400" b="0" i="1" smtClean="0">
                                  <a:solidFill>
                                    <a:srgbClr val="FF0000"/>
                                  </a:solidFill>
                                  <a:latin typeface="Cambria Math" panose="02040503050406030204" pitchFamily="18" charset="0"/>
                                  <a:cs typeface="Times New Roman" panose="02020603050405020304" pitchFamily="18" charset="0"/>
                                </a:rPr>
                                <m:t>h𝑏h</m:t>
                              </m:r>
                            </m:sub>
                          </m:sSub>
                        </m:num>
                        <m:den>
                          <m:r>
                            <a:rPr lang="en-US" sz="24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𝜌</m:t>
                          </m:r>
                          <m:r>
                            <a:rPr lang="en-US" sz="2400" i="1">
                              <a:solidFill>
                                <a:srgbClr val="FF0000"/>
                              </a:solidFill>
                              <a:latin typeface="Cambria Math" panose="02040503050406030204" pitchFamily="18" charset="0"/>
                              <a:cs typeface="Times New Roman" panose="02020603050405020304" pitchFamily="18" charset="0"/>
                            </a:rPr>
                            <m:t>𝑔</m:t>
                          </m:r>
                        </m:den>
                      </m:f>
                    </m:oMath>
                  </m:oMathPara>
                </a14:m>
                <a:endParaRPr lang="en-US" sz="2400" dirty="0" smtClean="0">
                  <a:effectLst/>
                  <a:latin typeface="Arial" panose="020B0604020202020204" pitchFamily="34" charset="0"/>
                  <a:ea typeface="Times New Roman" panose="02020603050405020304" pitchFamily="18" charset="0"/>
                  <a:cs typeface="Times New Roman" panose="02020603050405020304" pitchFamily="18" charset="0"/>
                </a:endParaRPr>
              </a:p>
              <a:p>
                <a:pPr algn="just">
                  <a:spcBef>
                    <a:spcPts val="600"/>
                  </a:spcBef>
                </a:pPr>
                <a:r>
                  <a:rPr lang="en-US" sz="2400" dirty="0" err="1" smtClean="0">
                    <a:effectLst/>
                    <a:ea typeface="Times New Roman" panose="02020603050405020304" pitchFamily="18" charset="0"/>
                    <a:cs typeface="Times New Roman" panose="02020603050405020304" pitchFamily="18" charset="0"/>
                  </a:rPr>
                  <a:t>Dấu</a:t>
                </a:r>
                <a:r>
                  <a:rPr lang="en-US" sz="2400" dirty="0" smtClean="0">
                    <a:effectLst/>
                    <a:ea typeface="Times New Roman" panose="02020603050405020304" pitchFamily="18" charset="0"/>
                    <a:cs typeface="Times New Roman" panose="02020603050405020304" pitchFamily="18" charset="0"/>
                  </a:rPr>
                  <a:t> (+) </a:t>
                </a:r>
                <a:r>
                  <a:rPr lang="en-US" sz="2400" dirty="0" err="1" smtClean="0">
                    <a:effectLst/>
                    <a:ea typeface="Times New Roman" panose="02020603050405020304" pitchFamily="18" charset="0"/>
                    <a:cs typeface="Times New Roman" panose="02020603050405020304" pitchFamily="18" charset="0"/>
                  </a:rPr>
                  <a:t>khi</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bể</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hút</a:t>
                </a:r>
                <a:r>
                  <a:rPr lang="en-US" sz="2400" dirty="0" smtClean="0">
                    <a:effectLst/>
                    <a:ea typeface="Times New Roman" panose="02020603050405020304" pitchFamily="18" charset="0"/>
                    <a:cs typeface="Times New Roman" panose="02020603050405020304" pitchFamily="18" charset="0"/>
                  </a:rPr>
                  <a:t> (reservoir) </a:t>
                </a:r>
                <a:r>
                  <a:rPr lang="en-US" sz="2400" dirty="0" err="1" smtClean="0">
                    <a:effectLst/>
                    <a:ea typeface="Times New Roman" panose="02020603050405020304" pitchFamily="18" charset="0"/>
                    <a:cs typeface="Times New Roman" panose="02020603050405020304" pitchFamily="18" charset="0"/>
                  </a:rPr>
                  <a:t>đặt</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cao</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hơn</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bơm</a:t>
                </a:r>
                <a:r>
                  <a:rPr lang="en-US" sz="2400" dirty="0" smtClean="0">
                    <a:effectLst/>
                    <a:ea typeface="Times New Roman" panose="02020603050405020304" pitchFamily="18" charset="0"/>
                    <a:cs typeface="Times New Roman" panose="02020603050405020304" pitchFamily="18" charset="0"/>
                  </a:rPr>
                  <a:t>, (</a:t>
                </a:r>
                <a14:m>
                  <m:oMath xmlns:m="http://schemas.openxmlformats.org/officeDocument/2006/math">
                    <m:r>
                      <a:rPr lang="en-US" sz="2400" i="1" dirty="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khi</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bể</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hút</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thấp</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hơn</a:t>
                </a:r>
                <a:r>
                  <a:rPr lang="en-US" sz="2400" dirty="0" smtClean="0">
                    <a:effectLst/>
                    <a:ea typeface="Times New Roman" panose="02020603050405020304" pitchFamily="18" charset="0"/>
                    <a:cs typeface="Times New Roman" panose="02020603050405020304" pitchFamily="18" charset="0"/>
                  </a:rPr>
                  <a:t> </a:t>
                </a:r>
                <a:r>
                  <a:rPr lang="en-US" sz="2400" dirty="0" err="1" smtClean="0">
                    <a:effectLst/>
                    <a:ea typeface="Times New Roman" panose="02020603050405020304" pitchFamily="18" charset="0"/>
                    <a:cs typeface="Times New Roman" panose="02020603050405020304" pitchFamily="18" charset="0"/>
                  </a:rPr>
                  <a:t>bơm</a:t>
                </a:r>
                <a:r>
                  <a:rPr lang="en-US" sz="2400" dirty="0" smtClean="0">
                    <a:effectLst/>
                    <a:ea typeface="Times New Roman" panose="02020603050405020304" pitchFamily="18" charset="0"/>
                    <a:cs typeface="Times New Roman" panose="02020603050405020304" pitchFamily="18" charset="0"/>
                  </a:rPr>
                  <a:t>.</a:t>
                </a:r>
                <a:endParaRPr lang="en-US" sz="2400" dirty="0">
                  <a:effectLst/>
                  <a:ea typeface="Times New Roman" panose="020206030504050203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0" y="995082"/>
                <a:ext cx="9144000" cy="4760214"/>
              </a:xfrm>
              <a:prstGeom prst="rect">
                <a:avLst/>
              </a:prstGeom>
              <a:blipFill rotWithShape="0">
                <a:blip r:embed="rId2"/>
                <a:stretch>
                  <a:fillRect l="-1000" t="-1152" r="-1000"/>
                </a:stretch>
              </a:blipFill>
            </p:spPr>
            <p:txBody>
              <a:bodyPr/>
              <a:lstStyle/>
              <a:p>
                <a:r>
                  <a:rPr lang="en-US">
                    <a:noFill/>
                  </a:rPr>
                  <a:t> </a:t>
                </a:r>
              </a:p>
            </p:txBody>
          </p:sp>
        </mc:Fallback>
      </mc:AlternateContent>
    </p:spTree>
    <p:extLst>
      <p:ext uri="{BB962C8B-B14F-4D97-AF65-F5344CB8AC3E}">
        <p14:creationId xmlns:p14="http://schemas.microsoft.com/office/powerpoint/2010/main" val="345953912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90600"/>
            <a:ext cx="9144000" cy="461665"/>
          </a:xfrm>
          <a:prstGeom prst="rect">
            <a:avLst/>
          </a:prstGeom>
        </p:spPr>
        <p:txBody>
          <a:bodyPr wrap="square">
            <a:spAutoFit/>
          </a:bodyPr>
          <a:lstStyle/>
          <a:p>
            <a:pPr algn="just"/>
            <a:r>
              <a:rPr lang="vi-VN" sz="2400" b="1" dirty="0" smtClean="0">
                <a:solidFill>
                  <a:srgbClr val="FF0000"/>
                </a:solidFill>
              </a:rPr>
              <a:t>Khắc phục:</a:t>
            </a:r>
            <a:r>
              <a:rPr lang="en-US" sz="2400" b="1" dirty="0">
                <a:solidFill>
                  <a:srgbClr val="FF0000"/>
                </a:solidFill>
              </a:rPr>
              <a:t> </a:t>
            </a:r>
            <a:r>
              <a:rPr lang="en-US" sz="2400" b="1" dirty="0" err="1" smtClean="0">
                <a:solidFill>
                  <a:srgbClr val="0070C0"/>
                </a:solidFill>
                <a:latin typeface="Arial" pitchFamily="34" charset="0"/>
                <a:cs typeface="Arial" pitchFamily="34" charset="0"/>
              </a:rPr>
              <a:t>giới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hạn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chiều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cao</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hút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bơm</a:t>
            </a:r>
            <a:r>
              <a:rPr lang="vi-VN" sz="2400" b="1" dirty="0" smtClean="0">
                <a:solidFill>
                  <a:srgbClr val="0070C0"/>
                </a:solidFill>
              </a:rPr>
              <a:t> </a:t>
            </a: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Hiện tượng xâm thực</a:t>
            </a:r>
            <a:endParaRPr lang="en-US" sz="2400" dirty="0">
              <a:solidFill>
                <a:srgbClr val="FF3399"/>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10738934"/>
              </p:ext>
            </p:extLst>
          </p:nvPr>
        </p:nvGraphicFramePr>
        <p:xfrm>
          <a:off x="1217613" y="1371600"/>
          <a:ext cx="5567362" cy="1112837"/>
        </p:xfrm>
        <a:graphic>
          <a:graphicData uri="http://schemas.openxmlformats.org/presentationml/2006/ole">
            <mc:AlternateContent xmlns:mc="http://schemas.openxmlformats.org/markup-compatibility/2006">
              <mc:Choice xmlns:v="urn:schemas-microsoft-com:vml" Requires="v">
                <p:oleObj spid="_x0000_s7630" name="Equation" r:id="rId3" imgW="2412720" imgH="482400" progId="Equation.3">
                  <p:embed/>
                </p:oleObj>
              </mc:Choice>
              <mc:Fallback>
                <p:oleObj name="Equation" r:id="rId3" imgW="2412720" imgH="482400" progId="Equation.3">
                  <p:embed/>
                  <p:pic>
                    <p:nvPicPr>
                      <p:cNvPr id="0" name=""/>
                      <p:cNvPicPr/>
                      <p:nvPr/>
                    </p:nvPicPr>
                    <p:blipFill>
                      <a:blip r:embed="rId4"/>
                      <a:stretch>
                        <a:fillRect/>
                      </a:stretch>
                    </p:blipFill>
                    <p:spPr>
                      <a:xfrm>
                        <a:off x="1217613" y="1371600"/>
                        <a:ext cx="5567362" cy="1112837"/>
                      </a:xfrm>
                      <a:prstGeom prst="rect">
                        <a:avLst/>
                      </a:prstGeom>
                    </p:spPr>
                  </p:pic>
                </p:oleObj>
              </mc:Fallback>
            </mc:AlternateContent>
          </a:graphicData>
        </a:graphic>
      </p:graphicFrame>
      <p:sp>
        <p:nvSpPr>
          <p:cNvPr id="6" name="Rectangle 5"/>
          <p:cNvSpPr/>
          <p:nvPr/>
        </p:nvSpPr>
        <p:spPr>
          <a:xfrm>
            <a:off x="682339" y="2438400"/>
            <a:ext cx="5341527" cy="1323439"/>
          </a:xfrm>
          <a:prstGeom prst="rect">
            <a:avLst/>
          </a:prstGeom>
        </p:spPr>
        <p:txBody>
          <a:bodyPr wrap="none">
            <a:spAutoFit/>
          </a:bodyPr>
          <a:lstStyle/>
          <a:p>
            <a:r>
              <a:rPr lang="en-US" sz="2800" dirty="0" err="1" smtClean="0">
                <a:latin typeface="Times New Roman" pitchFamily="18" charset="0"/>
                <a:cs typeface="Times New Roman" pitchFamily="18" charset="0"/>
              </a:rPr>
              <a:t>p</a:t>
            </a:r>
            <a:r>
              <a:rPr lang="en-US" sz="2800" baseline="-25000" dirty="0" err="1" smtClean="0">
                <a:latin typeface="Times New Roman" pitchFamily="18" charset="0"/>
                <a:cs typeface="Times New Roman" pitchFamily="18" charset="0"/>
              </a:rPr>
              <a:t>bh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hút</a:t>
            </a:r>
            <a:endParaRPr lang="en-US" sz="2400" dirty="0" smtClean="0">
              <a:latin typeface="Arial" pitchFamily="34" charset="0"/>
              <a:cs typeface="Arial" pitchFamily="34" charset="0"/>
            </a:endParaRPr>
          </a:p>
          <a:p>
            <a:r>
              <a:rPr lang="en-US" sz="2800" dirty="0" err="1" smtClean="0">
                <a:latin typeface="Times New Roman" pitchFamily="18" charset="0"/>
                <a:cs typeface="Times New Roman" pitchFamily="18" charset="0"/>
              </a:rPr>
              <a:t>p</a:t>
            </a:r>
            <a:r>
              <a:rPr lang="en-US" sz="2800" baseline="-25000" dirty="0" err="1" smtClean="0">
                <a:latin typeface="Times New Roman" pitchFamily="18" charset="0"/>
                <a:cs typeface="Times New Roman" pitchFamily="18" charset="0"/>
              </a:rPr>
              <a:t>vap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bão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hòa</a:t>
            </a:r>
            <a:r>
              <a:rPr lang="en-US" sz="2400" dirty="0" smtClean="0">
                <a:latin typeface="Arial" pitchFamily="34" charset="0"/>
                <a:cs typeface="Arial" pitchFamily="34" charset="0"/>
              </a:rPr>
              <a:t> ở </a:t>
            </a:r>
            <a:r>
              <a:rPr lang="en-US" sz="2400" dirty="0" err="1" smtClean="0">
                <a:latin typeface="Arial" pitchFamily="34" charset="0"/>
                <a:cs typeface="Arial" pitchFamily="34" charset="0"/>
              </a:rPr>
              <a:t>miệng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hút</a:t>
            </a:r>
            <a:endParaRPr lang="en-US" sz="2400" dirty="0" smtClean="0">
              <a:latin typeface="Arial" pitchFamily="34" charset="0"/>
              <a:cs typeface="Arial" pitchFamily="34" charset="0"/>
            </a:endParaRPr>
          </a:p>
          <a:p>
            <a:r>
              <a:rPr lang="en-US" sz="2400" dirty="0" smtClean="0">
                <a:latin typeface="Arial" pitchFamily="34" charset="0"/>
                <a:cs typeface="Arial" pitchFamily="34" charset="0"/>
              </a:rPr>
              <a:t> </a:t>
            </a:r>
            <a:endParaRPr lang="en-US" sz="2400" dirty="0"/>
          </a:p>
        </p:txBody>
      </p:sp>
      <p:graphicFrame>
        <p:nvGraphicFramePr>
          <p:cNvPr id="7" name="Object 6"/>
          <p:cNvGraphicFramePr>
            <a:graphicFrameLocks noChangeAspect="1"/>
          </p:cNvGraphicFramePr>
          <p:nvPr>
            <p:extLst>
              <p:ext uri="{D42A27DB-BD31-4B8C-83A1-F6EECF244321}">
                <p14:modId xmlns:p14="http://schemas.microsoft.com/office/powerpoint/2010/main" val="305909516"/>
              </p:ext>
            </p:extLst>
          </p:nvPr>
        </p:nvGraphicFramePr>
        <p:xfrm>
          <a:off x="533400" y="3403600"/>
          <a:ext cx="838200" cy="558800"/>
        </p:xfrm>
        <a:graphic>
          <a:graphicData uri="http://schemas.openxmlformats.org/presentationml/2006/ole">
            <mc:AlternateContent xmlns:mc="http://schemas.openxmlformats.org/markup-compatibility/2006">
              <mc:Choice xmlns:v="urn:schemas-microsoft-com:vml" Requires="v">
                <p:oleObj spid="_x0000_s7631" name="Equation" r:id="rId5" imgW="380880" imgH="253800" progId="Equation.3">
                  <p:embed/>
                </p:oleObj>
              </mc:Choice>
              <mc:Fallback>
                <p:oleObj name="Equation" r:id="rId5" imgW="380880" imgH="253800" progId="Equation.3">
                  <p:embed/>
                  <p:pic>
                    <p:nvPicPr>
                      <p:cNvPr id="0" name=""/>
                      <p:cNvPicPr/>
                      <p:nvPr/>
                    </p:nvPicPr>
                    <p:blipFill>
                      <a:blip r:embed="rId6"/>
                      <a:stretch>
                        <a:fillRect/>
                      </a:stretch>
                    </p:blipFill>
                    <p:spPr>
                      <a:xfrm>
                        <a:off x="533400" y="3403600"/>
                        <a:ext cx="838200" cy="558800"/>
                      </a:xfrm>
                      <a:prstGeom prst="rect">
                        <a:avLst/>
                      </a:prstGeom>
                    </p:spPr>
                  </p:pic>
                </p:oleObj>
              </mc:Fallback>
            </mc:AlternateContent>
          </a:graphicData>
        </a:graphic>
      </p:graphicFrame>
      <p:sp>
        <p:nvSpPr>
          <p:cNvPr id="8" name="Rectangle 7"/>
          <p:cNvSpPr/>
          <p:nvPr/>
        </p:nvSpPr>
        <p:spPr>
          <a:xfrm>
            <a:off x="1211555" y="3446415"/>
            <a:ext cx="3055645" cy="461665"/>
          </a:xfrm>
          <a:prstGeom prst="rect">
            <a:avLst/>
          </a:prstGeom>
        </p:spPr>
        <p:txBody>
          <a:bodyPr wrap="none">
            <a:spAutoFit/>
          </a:bodyPr>
          <a:lstStyle/>
          <a:p>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trở</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hút</a:t>
            </a:r>
            <a:endParaRPr lang="en-US" sz="2400" dirty="0"/>
          </a:p>
        </p:txBody>
      </p:sp>
      <p:sp>
        <p:nvSpPr>
          <p:cNvPr id="9" name="Rectangle 8"/>
          <p:cNvSpPr/>
          <p:nvPr/>
        </p:nvSpPr>
        <p:spPr>
          <a:xfrm>
            <a:off x="533400" y="3962400"/>
            <a:ext cx="4690708" cy="523220"/>
          </a:xfrm>
          <a:prstGeom prst="rect">
            <a:avLst/>
          </a:prstGeom>
        </p:spPr>
        <p:txBody>
          <a:bodyPr wrap="none">
            <a:spAutoFit/>
          </a:bodyPr>
          <a:lstStyle/>
          <a:p>
            <a:r>
              <a:rPr lang="en-US" sz="2800" dirty="0" smtClean="0">
                <a:latin typeface="Times New Roman" pitchFamily="18" charset="0"/>
                <a:cs typeface="Times New Roman" pitchFamily="18" charset="0"/>
                <a:sym typeface="Symbol"/>
              </a:rPr>
              <a:t>h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ma </a:t>
            </a:r>
            <a:r>
              <a:rPr lang="en-US" sz="2400" dirty="0" err="1" smtClean="0">
                <a:latin typeface="Arial" pitchFamily="34" charset="0"/>
                <a:cs typeface="Arial" pitchFamily="34" charset="0"/>
              </a:rPr>
              <a:t>sát</a:t>
            </a:r>
            <a:r>
              <a:rPr lang="en-US" sz="2400" dirty="0" smtClean="0">
                <a:latin typeface="Arial" pitchFamily="34" charset="0"/>
                <a:cs typeface="Arial" pitchFamily="34" charset="0"/>
              </a:rPr>
              <a:t> do </a:t>
            </a:r>
            <a:r>
              <a:rPr lang="en-US" sz="2400" dirty="0" err="1" smtClean="0">
                <a:latin typeface="Arial" pitchFamily="34" charset="0"/>
                <a:cs typeface="Arial" pitchFamily="34" charset="0"/>
              </a:rPr>
              <a:t>xâm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thực</a:t>
            </a:r>
            <a:r>
              <a:rPr lang="en-US" sz="2400" dirty="0" smtClean="0">
                <a:latin typeface="Arial" pitchFamily="34" charset="0"/>
                <a:cs typeface="Arial" pitchFamily="34" charset="0"/>
              </a:rPr>
              <a:t>,</a:t>
            </a:r>
            <a:endParaRPr lang="en-US" sz="2400" dirty="0"/>
          </a:p>
        </p:txBody>
      </p:sp>
      <p:graphicFrame>
        <p:nvGraphicFramePr>
          <p:cNvPr id="10" name="Object 9"/>
          <p:cNvGraphicFramePr>
            <a:graphicFrameLocks noChangeAspect="1"/>
          </p:cNvGraphicFramePr>
          <p:nvPr>
            <p:extLst>
              <p:ext uri="{D42A27DB-BD31-4B8C-83A1-F6EECF244321}">
                <p14:modId xmlns:p14="http://schemas.microsoft.com/office/powerpoint/2010/main" val="1915439426"/>
              </p:ext>
            </p:extLst>
          </p:nvPr>
        </p:nvGraphicFramePr>
        <p:xfrm>
          <a:off x="5081588" y="3686628"/>
          <a:ext cx="2767012" cy="1173162"/>
        </p:xfrm>
        <a:graphic>
          <a:graphicData uri="http://schemas.openxmlformats.org/presentationml/2006/ole">
            <mc:AlternateContent xmlns:mc="http://schemas.openxmlformats.org/markup-compatibility/2006">
              <mc:Choice xmlns:v="urn:schemas-microsoft-com:vml" Requires="v">
                <p:oleObj spid="_x0000_s7632" name="Equation" r:id="rId7" imgW="1257120" imgH="533160" progId="Equation.3">
                  <p:embed/>
                </p:oleObj>
              </mc:Choice>
              <mc:Fallback>
                <p:oleObj name="Equation" r:id="rId7" imgW="1257120" imgH="533160" progId="Equation.3">
                  <p:embed/>
                  <p:pic>
                    <p:nvPicPr>
                      <p:cNvPr id="0" name="Object 6"/>
                      <p:cNvPicPr>
                        <a:picLocks noChangeAspect="1" noChangeArrowheads="1"/>
                      </p:cNvPicPr>
                      <p:nvPr/>
                    </p:nvPicPr>
                    <p:blipFill>
                      <a:blip r:embed="rId8"/>
                      <a:srcRect/>
                      <a:stretch>
                        <a:fillRect/>
                      </a:stretch>
                    </p:blipFill>
                    <p:spPr bwMode="auto">
                      <a:xfrm>
                        <a:off x="5081588" y="3686628"/>
                        <a:ext cx="276701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1081719" y="4724400"/>
            <a:ext cx="7452681" cy="830997"/>
          </a:xfrm>
          <a:prstGeom prst="rect">
            <a:avLst/>
          </a:prstGeom>
        </p:spPr>
        <p:txBody>
          <a:bodyPr wrap="none">
            <a:spAutoFit/>
          </a:bodyPr>
          <a:lstStyle/>
          <a:p>
            <a:r>
              <a:rPr lang="en-US" sz="2400" dirty="0" smtClean="0">
                <a:latin typeface="Arial" pitchFamily="34" charset="0"/>
                <a:cs typeface="Arial" pitchFamily="34" charset="0"/>
                <a:sym typeface="Symbol"/>
              </a:rPr>
              <a:t> n: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vòng</a:t>
            </a:r>
            <a:r>
              <a:rPr lang="en-US" sz="2400" dirty="0" smtClean="0">
                <a:latin typeface="Arial" pitchFamily="34" charset="0"/>
                <a:cs typeface="Arial" pitchFamily="34" charset="0"/>
                <a:sym typeface="Symbol"/>
              </a:rPr>
              <a:t> quay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Q</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a:t>
            </a:r>
          </a:p>
          <a:p>
            <a:r>
              <a:rPr lang="en-US" sz="2400" dirty="0" smtClean="0">
                <a:latin typeface="Arial" pitchFamily="34" charset="0"/>
                <a:cs typeface="Arial" pitchFamily="34" charset="0"/>
                <a:sym typeface="Symbol"/>
              </a:rPr>
              <a:t> 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thực</a:t>
            </a:r>
            <a:r>
              <a:rPr lang="en-US" sz="2400" dirty="0">
                <a:latin typeface="Arial" pitchFamily="34" charset="0"/>
                <a:cs typeface="Arial" pitchFamily="34" charset="0"/>
              </a:rPr>
              <a:t>,</a:t>
            </a:r>
            <a:r>
              <a:rPr lang="en-US" sz="2400" dirty="0" smtClean="0">
                <a:latin typeface="Arial" pitchFamily="34" charset="0"/>
                <a:cs typeface="Arial" pitchFamily="34" charset="0"/>
              </a:rPr>
              <a:t> c = 500 ÷ 1000  </a:t>
            </a:r>
            <a:endParaRPr lang="en-US" sz="2400" dirty="0"/>
          </a:p>
        </p:txBody>
      </p:sp>
      <p:graphicFrame>
        <p:nvGraphicFramePr>
          <p:cNvPr id="12" name="Table 11"/>
          <p:cNvGraphicFramePr>
            <a:graphicFrameLocks noGrp="1"/>
          </p:cNvGraphicFramePr>
          <p:nvPr>
            <p:extLst>
              <p:ext uri="{D42A27DB-BD31-4B8C-83A1-F6EECF244321}">
                <p14:modId xmlns:p14="http://schemas.microsoft.com/office/powerpoint/2010/main" val="1228376749"/>
              </p:ext>
            </p:extLst>
          </p:nvPr>
        </p:nvGraphicFramePr>
        <p:xfrm>
          <a:off x="304800" y="6040120"/>
          <a:ext cx="8534400" cy="741680"/>
        </p:xfrm>
        <a:graphic>
          <a:graphicData uri="http://schemas.openxmlformats.org/drawingml/2006/table">
            <a:tbl>
              <a:tblPr firstRow="1" bandRow="1">
                <a:tableStyleId>{5C22544A-7EE6-4342-B048-85BDC9FD1C3A}</a:tableStyleId>
              </a:tblPr>
              <a:tblGrid>
                <a:gridCol w="2057400"/>
                <a:gridCol w="990600"/>
                <a:gridCol w="914400"/>
                <a:gridCol w="914400"/>
                <a:gridCol w="990600"/>
                <a:gridCol w="914400"/>
                <a:gridCol w="914400"/>
                <a:gridCol w="838200"/>
              </a:tblGrid>
              <a:tr h="370840">
                <a:tc>
                  <a:txBody>
                    <a:bodyPr/>
                    <a:lstStyle/>
                    <a:p>
                      <a:r>
                        <a:rPr lang="en-US" b="1" dirty="0" err="1" smtClean="0">
                          <a:solidFill>
                            <a:schemeClr val="tx1"/>
                          </a:solidFill>
                          <a:latin typeface="Arial" pitchFamily="34" charset="0"/>
                          <a:cs typeface="Arial" pitchFamily="34" charset="0"/>
                        </a:rPr>
                        <a:t>Nhiệt</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độ</a:t>
                      </a:r>
                      <a:r>
                        <a:rPr lang="en-US" b="1" dirty="0" smtClean="0">
                          <a:solidFill>
                            <a:schemeClr val="tx1"/>
                          </a:solidFill>
                          <a:latin typeface="Arial" pitchFamily="34" charset="0"/>
                          <a:cs typeface="Arial" pitchFamily="34" charset="0"/>
                        </a:rPr>
                        <a:t>,</a:t>
                      </a:r>
                      <a:r>
                        <a:rPr lang="en-US" b="1" baseline="0" dirty="0" smtClean="0">
                          <a:solidFill>
                            <a:schemeClr val="tx1"/>
                          </a:solidFill>
                          <a:latin typeface="Arial" pitchFamily="34" charset="0"/>
                          <a:cs typeface="Arial" pitchFamily="34" charset="0"/>
                        </a:rPr>
                        <a:t> </a:t>
                      </a:r>
                      <a:r>
                        <a:rPr lang="en-US" b="1" baseline="30000" dirty="0" err="1" smtClean="0">
                          <a:solidFill>
                            <a:schemeClr val="tx1"/>
                          </a:solidFill>
                          <a:latin typeface="Arial" pitchFamily="34" charset="0"/>
                          <a:cs typeface="Arial" pitchFamily="34" charset="0"/>
                        </a:rPr>
                        <a:t>o</a:t>
                      </a:r>
                      <a:r>
                        <a:rPr lang="en-US" b="1" baseline="0" dirty="0" err="1" smtClean="0">
                          <a:solidFill>
                            <a:schemeClr val="tx1"/>
                          </a:solidFill>
                          <a:latin typeface="Arial" pitchFamily="34" charset="0"/>
                          <a:cs typeface="Arial" pitchFamily="34" charset="0"/>
                        </a:rPr>
                        <a:t>C</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10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20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30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40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50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60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65</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b="1" dirty="0" err="1" smtClean="0">
                          <a:solidFill>
                            <a:schemeClr val="tx1"/>
                          </a:solidFill>
                          <a:latin typeface="Arial" pitchFamily="34" charset="0"/>
                          <a:cs typeface="Arial" pitchFamily="34" charset="0"/>
                        </a:rPr>
                        <a:t>Chiều</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cao</a:t>
                      </a:r>
                      <a:r>
                        <a:rPr lang="en-US" b="1" dirty="0" smtClean="0">
                          <a:solidFill>
                            <a:schemeClr val="tx1"/>
                          </a:solidFill>
                          <a:latin typeface="Arial" pitchFamily="34" charset="0"/>
                          <a:cs typeface="Arial" pitchFamily="34" charset="0"/>
                        </a:rPr>
                        <a:t> </a:t>
                      </a:r>
                      <a:r>
                        <a:rPr lang="en-US" b="1" dirty="0" err="1" smtClean="0">
                          <a:solidFill>
                            <a:schemeClr val="tx1"/>
                          </a:solidFill>
                          <a:latin typeface="Arial" pitchFamily="34" charset="0"/>
                          <a:cs typeface="Arial" pitchFamily="34" charset="0"/>
                        </a:rPr>
                        <a:t>hút</a:t>
                      </a:r>
                      <a:r>
                        <a:rPr lang="en-US" b="1" dirty="0" smtClean="0">
                          <a:solidFill>
                            <a:schemeClr val="tx1"/>
                          </a:solidFill>
                          <a:latin typeface="Arial" pitchFamily="34" charset="0"/>
                          <a:cs typeface="Arial" pitchFamily="34" charset="0"/>
                        </a:rPr>
                        <a:t>,</a:t>
                      </a:r>
                      <a:r>
                        <a:rPr lang="en-US" b="1" baseline="0" dirty="0" smtClean="0">
                          <a:solidFill>
                            <a:schemeClr val="tx1"/>
                          </a:solidFill>
                          <a:latin typeface="Arial" pitchFamily="34" charset="0"/>
                          <a:cs typeface="Arial" pitchFamily="34" charset="0"/>
                        </a:rPr>
                        <a:t> m</a:t>
                      </a:r>
                      <a:endParaRPr lang="en-US" b="1" dirty="0">
                        <a:solidFill>
                          <a:schemeClr val="tx1"/>
                        </a:solidFill>
                        <a:latin typeface="Arial" pitchFamily="34" charset="0"/>
                        <a:cs typeface="Arial" pitchFamily="34" charset="0"/>
                      </a:endParaRPr>
                    </a:p>
                  </a:txBody>
                  <a:tcPr>
                    <a:lnL w="1270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6</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5</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4</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3</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2</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1</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smtClean="0">
                          <a:solidFill>
                            <a:schemeClr val="tx1"/>
                          </a:solidFill>
                          <a:latin typeface="Arial" pitchFamily="34" charset="0"/>
                          <a:cs typeface="Arial" pitchFamily="34" charset="0"/>
                        </a:rPr>
                        <a:t>0</a:t>
                      </a:r>
                      <a:endParaRPr lang="en-US" b="0" dirty="0">
                        <a:solidFill>
                          <a:schemeClr val="tx1"/>
                        </a:solidFill>
                        <a:latin typeface="Arial" pitchFamily="34" charset="0"/>
                        <a:cs typeface="Arial" pitchFamily="34" charset="0"/>
                      </a:endParaRPr>
                    </a:p>
                  </a:txBody>
                  <a:tcPr>
                    <a:lnL w="190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3" name="Rectangle 12"/>
          <p:cNvSpPr/>
          <p:nvPr/>
        </p:nvSpPr>
        <p:spPr>
          <a:xfrm>
            <a:off x="304800" y="5562600"/>
            <a:ext cx="7931980" cy="400110"/>
          </a:xfrm>
          <a:prstGeom prst="rect">
            <a:avLst/>
          </a:prstGeom>
        </p:spPr>
        <p:txBody>
          <a:bodyPr wrap="none">
            <a:spAutoFit/>
          </a:bodyPr>
          <a:lstStyle/>
          <a:p>
            <a:r>
              <a:rPr lang="en-US" sz="2000" b="1" dirty="0" err="1" smtClean="0">
                <a:solidFill>
                  <a:srgbClr val="FF6600"/>
                </a:solidFill>
                <a:latin typeface="Arial" pitchFamily="34" charset="0"/>
                <a:cs typeface="Arial" pitchFamily="34" charset="0"/>
                <a:sym typeface="Symbol"/>
              </a:rPr>
              <a:t>Bảng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Chiều</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cao</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hút</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của</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bơm</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phụ</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thuộc</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vào</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nhiệt</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độ</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chất</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lỏng</a:t>
            </a:r>
            <a:endParaRPr lang="en-US" sz="2000" b="1" dirty="0">
              <a:solidFill>
                <a:srgbClr val="FF6600"/>
              </a:solidFill>
            </a:endParaRPr>
          </a:p>
        </p:txBody>
      </p:sp>
      <p:sp>
        <p:nvSpPr>
          <p:cNvPr id="15" name="Slide Number Placeholder 2"/>
          <p:cNvSpPr txBox="1">
            <a:spLocks/>
          </p:cNvSpPr>
          <p:nvPr/>
        </p:nvSpPr>
        <p:spPr>
          <a:xfrm>
            <a:off x="7010400" y="64770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53</a:t>
            </a:fld>
            <a:r>
              <a:rPr lang="en-US" sz="1600" dirty="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16650993"/>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ưu-nhược điểm và cách khắc phục</a:t>
            </a:r>
            <a:endParaRPr lang="en-US" sz="2400" dirty="0">
              <a:solidFill>
                <a:srgbClr val="FF3399"/>
              </a:solidFill>
            </a:endParaRPr>
          </a:p>
        </p:txBody>
      </p:sp>
      <p:sp>
        <p:nvSpPr>
          <p:cNvPr id="4" name="Rectangle 3"/>
          <p:cNvSpPr/>
          <p:nvPr/>
        </p:nvSpPr>
        <p:spPr>
          <a:xfrm>
            <a:off x="0" y="838200"/>
            <a:ext cx="9144000" cy="6001643"/>
          </a:xfrm>
          <a:prstGeom prst="rect">
            <a:avLst/>
          </a:prstGeom>
        </p:spPr>
        <p:txBody>
          <a:bodyPr wrap="square">
            <a:spAutoFit/>
          </a:bodyPr>
          <a:lstStyle/>
          <a:p>
            <a:pPr algn="just">
              <a:buFont typeface="Wingdings" pitchFamily="2" charset="2"/>
              <a:buChar char="v"/>
            </a:pPr>
            <a:r>
              <a:rPr lang="vi-VN" sz="2400" dirty="0" smtClean="0">
                <a:solidFill>
                  <a:srgbClr val="006666"/>
                </a:solidFill>
              </a:rPr>
              <a:t> </a:t>
            </a:r>
            <a:r>
              <a:rPr lang="vi-VN" sz="2400" b="1" dirty="0" smtClean="0">
                <a:solidFill>
                  <a:srgbClr val="006666"/>
                </a:solidFill>
              </a:rPr>
              <a:t>Ưu điểm</a:t>
            </a:r>
          </a:p>
          <a:p>
            <a:pPr lvl="1" algn="just">
              <a:buFont typeface="Arial" pitchFamily="34" charset="0"/>
              <a:buChar char="•"/>
            </a:pPr>
            <a:r>
              <a:rPr lang="vi-VN" sz="2400" dirty="0" smtClean="0"/>
              <a:t> Lưu lượng đều và ổn định với cột áp không đổi;</a:t>
            </a:r>
          </a:p>
          <a:p>
            <a:pPr lvl="1" algn="just">
              <a:buFont typeface="Arial" pitchFamily="34" charset="0"/>
              <a:buChar char="•"/>
            </a:pPr>
            <a:r>
              <a:rPr lang="vi-VN" sz="2400" dirty="0" smtClean="0"/>
              <a:t> Kích thước và trọng lượng nhỏ-gọn so với bơm pittông;</a:t>
            </a:r>
          </a:p>
          <a:p>
            <a:pPr lvl="1" algn="just">
              <a:buFont typeface="Arial" pitchFamily="34" charset="0"/>
              <a:buChar char="•"/>
            </a:pPr>
            <a:r>
              <a:rPr lang="vi-VN" sz="2400" dirty="0" smtClean="0"/>
              <a:t> Cho phép nối trực tiếp với động cơ cao tốc không qua hộp </a:t>
            </a:r>
            <a:br>
              <a:rPr lang="vi-VN" sz="2400" dirty="0" smtClean="0"/>
            </a:br>
            <a:r>
              <a:rPr lang="vi-VN" sz="2400" dirty="0" smtClean="0"/>
              <a:t>    giảm tốc (n = 40,000 vòng/phút);</a:t>
            </a:r>
          </a:p>
          <a:p>
            <a:pPr lvl="1" algn="just">
              <a:buFont typeface="Arial" pitchFamily="34" charset="0"/>
              <a:buChar char="•"/>
            </a:pPr>
            <a:r>
              <a:rPr lang="vi-VN" sz="2400" dirty="0" smtClean="0"/>
              <a:t> Điều chỉnh lưu lượng đơn giản</a:t>
            </a:r>
            <a:r>
              <a:rPr lang="en-US" sz="2400" dirty="0" smtClean="0"/>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a:t>
            </a:r>
            <a:r>
              <a:rPr lang="vi-VN" sz="2400" dirty="0" smtClean="0"/>
              <a:t>n toàn khi làm việc.</a:t>
            </a:r>
          </a:p>
          <a:p>
            <a:pPr algn="just">
              <a:buFont typeface="Wingdings" pitchFamily="2" charset="2"/>
              <a:buChar char="v"/>
            </a:pPr>
            <a:r>
              <a:rPr lang="en-US" sz="2400" b="1" dirty="0" smtClean="0">
                <a:solidFill>
                  <a:srgbClr val="FF6600"/>
                </a:solidFill>
              </a:rPr>
              <a:t> </a:t>
            </a:r>
            <a:r>
              <a:rPr lang="vi-VN" sz="2400" b="1" dirty="0" smtClean="0">
                <a:solidFill>
                  <a:srgbClr val="FF6600"/>
                </a:solidFill>
              </a:rPr>
              <a:t>Nhược điểm</a:t>
            </a:r>
          </a:p>
          <a:p>
            <a:pPr lvl="1" algn="just">
              <a:buFont typeface="Arial" pitchFamily="34" charset="0"/>
              <a:buChar char="•"/>
            </a:pPr>
            <a:r>
              <a:rPr lang="vi-VN" sz="2400" dirty="0" smtClean="0"/>
              <a:t> Không có khả năng tự hút phải mồi bơm;</a:t>
            </a:r>
          </a:p>
          <a:p>
            <a:pPr lvl="1" algn="just">
              <a:buFont typeface="Arial" pitchFamily="34" charset="0"/>
              <a:buChar char="•"/>
            </a:pPr>
            <a:r>
              <a:rPr lang="vi-VN" sz="2400" dirty="0" smtClean="0"/>
              <a:t>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s</a:t>
            </a:r>
            <a:r>
              <a:rPr lang="vi-VN" sz="2400" dirty="0" smtClean="0">
                <a:latin typeface="Arial" pitchFamily="34" charset="0"/>
                <a:cs typeface="Arial" pitchFamily="34" charset="0"/>
              </a:rPr>
              <a:t>uất thấp </a:t>
            </a:r>
            <a:r>
              <a:rPr lang="vi-VN" sz="2400" dirty="0" smtClean="0"/>
              <a:t>khi số vòng quay nhỏ;</a:t>
            </a:r>
          </a:p>
          <a:p>
            <a:pPr lvl="1" algn="just">
              <a:buFont typeface="Arial" pitchFamily="34" charset="0"/>
              <a:buChar char="•"/>
            </a:pPr>
            <a:r>
              <a:rPr lang="vi-VN" sz="2400" dirty="0" smtClean="0"/>
              <a:t> Hiệu suất giảm nhiều khi độ nhớt chất lỏng cần bơm tăng</a:t>
            </a:r>
            <a:endParaRPr lang="en-US" sz="2400" dirty="0" smtClean="0"/>
          </a:p>
          <a:p>
            <a:pPr lvl="1" algn="just">
              <a:buFont typeface="Arial" pitchFamily="34" charset="0"/>
              <a:buChar char="•"/>
            </a:pPr>
            <a:r>
              <a:rPr lang="vi-VN" sz="2400" dirty="0" smtClean="0"/>
              <a:t>.</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phụ</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thuộc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a:t>
            </a:r>
          </a:p>
          <a:p>
            <a:pPr lvl="1" algn="just">
              <a:buFont typeface="Arial" pitchFamily="34" charset="0"/>
              <a:buChar char="•"/>
            </a:pPr>
            <a:r>
              <a:rPr lang="en-US" sz="2400" dirty="0"/>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&gt; 7 at.</a:t>
            </a:r>
            <a:endParaRPr lang="vi-VN" sz="2400" dirty="0" smtClean="0">
              <a:latin typeface="Arial" pitchFamily="34" charset="0"/>
              <a:cs typeface="Arial" pitchFamily="34" charset="0"/>
            </a:endParaRPr>
          </a:p>
          <a:p>
            <a:pPr algn="just">
              <a:buFont typeface="Wingdings" pitchFamily="2" charset="2"/>
              <a:buChar char="Ø"/>
            </a:pPr>
            <a:r>
              <a:rPr lang="vi-VN" sz="2400" b="1" dirty="0" smtClean="0">
                <a:solidFill>
                  <a:srgbClr val="FF0000"/>
                </a:solidFill>
              </a:rPr>
              <a:t> Cách khắc phục</a:t>
            </a:r>
          </a:p>
          <a:p>
            <a:pPr lvl="1" algn="just">
              <a:buFont typeface="Wingdings" pitchFamily="2" charset="2"/>
              <a:buChar char="q"/>
            </a:pPr>
            <a:r>
              <a:rPr lang="vi-VN" sz="2400" dirty="0" smtClean="0"/>
              <a:t> Đặt bơm thấp hơn mức chất lỏng trong bể chứa;</a:t>
            </a:r>
          </a:p>
          <a:p>
            <a:pPr lvl="1" algn="just">
              <a:buFont typeface="Wingdings" pitchFamily="2" charset="2"/>
              <a:buChar char="q"/>
            </a:pPr>
            <a:r>
              <a:rPr lang="vi-VN" sz="2400" dirty="0" smtClean="0"/>
              <a:t> Dùng van một chiều trong ống hút;</a:t>
            </a:r>
          </a:p>
          <a:p>
            <a:pPr lvl="1" algn="just">
              <a:buFont typeface="Wingdings" pitchFamily="2" charset="2"/>
              <a:buChar char="q"/>
            </a:pPr>
            <a:r>
              <a:rPr lang="vi-VN" sz="2400" dirty="0" smtClean="0"/>
              <a:t> Làm bơm nhiều cấp.</a:t>
            </a:r>
            <a:endParaRPr lang="en-US" sz="2400" dirty="0"/>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600" y="6396335"/>
            <a:ext cx="6096000" cy="400110"/>
          </a:xfrm>
          <a:prstGeom prst="rect">
            <a:avLst/>
          </a:prstGeom>
        </p:spPr>
        <p:txBody>
          <a:bodyPr wrap="square">
            <a:spAutoFit/>
          </a:bodyPr>
          <a:lstStyle/>
          <a:p>
            <a:r>
              <a:rPr lang="vi-VN" sz="2000" b="1" dirty="0" smtClean="0">
                <a:latin typeface="Arial" pitchFamily="34" charset="0"/>
                <a:cs typeface="Arial" pitchFamily="34" charset="0"/>
              </a:rPr>
              <a:t>Bơm ly tâm đa cấp (m</a:t>
            </a:r>
            <a:r>
              <a:rPr lang="en-US" sz="2000" b="1" dirty="0" err="1" smtClean="0">
                <a:latin typeface="Arial" pitchFamily="34" charset="0"/>
                <a:cs typeface="Arial" pitchFamily="34" charset="0"/>
              </a:rPr>
              <a:t>ultistage</a:t>
            </a:r>
            <a:r>
              <a:rPr lang="en-US" sz="2000" b="1" dirty="0" smtClean="0">
                <a:latin typeface="Arial" pitchFamily="34" charset="0"/>
                <a:cs typeface="Arial" pitchFamily="34" charset="0"/>
              </a:rPr>
              <a:t> centrifugal pump</a:t>
            </a:r>
            <a:r>
              <a:rPr lang="vi-VN" sz="2000" b="1" dirty="0" smtClean="0">
                <a:latin typeface="Arial" pitchFamily="34" charset="0"/>
                <a:cs typeface="Arial" pitchFamily="34" charset="0"/>
              </a:rPr>
              <a:t>)</a:t>
            </a:r>
            <a:endParaRPr lang="en-US" sz="2000" b="1" dirty="0">
              <a:latin typeface="Arial" pitchFamily="34" charset="0"/>
              <a:cs typeface="Arial" pitchFamily="34" charset="0"/>
            </a:endParaRPr>
          </a:p>
        </p:txBody>
      </p:sp>
      <p:pic>
        <p:nvPicPr>
          <p:cNvPr id="56326" name="Picture 6" descr="http://www.caiecind.com/imageRepository/a2eba5d2-f537-4e98-b9fe-5dc01f06edf8.jpg"/>
          <p:cNvPicPr>
            <a:picLocks noChangeAspect="1" noChangeArrowheads="1"/>
          </p:cNvPicPr>
          <p:nvPr/>
        </p:nvPicPr>
        <p:blipFill>
          <a:blip r:embed="rId2" cstate="print"/>
          <a:srcRect l="4000" t="15038" r="3259" b="18797"/>
          <a:stretch>
            <a:fillRect/>
          </a:stretch>
        </p:blipFill>
        <p:spPr bwMode="auto">
          <a:xfrm>
            <a:off x="4655127" y="4191000"/>
            <a:ext cx="4497083" cy="2133600"/>
          </a:xfrm>
          <a:prstGeom prst="rect">
            <a:avLst/>
          </a:prstGeom>
          <a:noFill/>
        </p:spPr>
      </p:pic>
      <p:sp>
        <p:nvSpPr>
          <p:cNvPr id="13" name="Rectangle 1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14" name="Rectangle 1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vi-VN" sz="2400" b="1" dirty="0" smtClean="0"/>
              <a:t>nhiều cấp</a:t>
            </a:r>
            <a:endParaRPr lang="en-US" sz="2400" dirty="0">
              <a:solidFill>
                <a:srgbClr val="FF3399"/>
              </a:solidFill>
            </a:endParaRPr>
          </a:p>
        </p:txBody>
      </p:sp>
      <p:sp>
        <p:nvSpPr>
          <p:cNvPr id="15" name="Rectangle 14"/>
          <p:cNvSpPr/>
          <p:nvPr/>
        </p:nvSpPr>
        <p:spPr>
          <a:xfrm>
            <a:off x="6096000" y="1524000"/>
            <a:ext cx="3048000" cy="1815882"/>
          </a:xfrm>
          <a:prstGeom prst="rect">
            <a:avLst/>
          </a:prstGeom>
        </p:spPr>
        <p:txBody>
          <a:bodyPr wrap="square">
            <a:spAutoFit/>
          </a:bodyPr>
          <a:lstStyle/>
          <a:p>
            <a:pPr algn="just"/>
            <a:r>
              <a:rPr lang="vi-VN" sz="3200" dirty="0" smtClean="0">
                <a:solidFill>
                  <a:srgbClr val="0070C0"/>
                </a:solidFill>
                <a:latin typeface="Arial" pitchFamily="34" charset="0"/>
                <a:cs typeface="Arial" pitchFamily="34" charset="0"/>
                <a:sym typeface="Wingdings"/>
              </a:rPr>
              <a:t></a:t>
            </a:r>
            <a:r>
              <a:rPr lang="vi-VN" sz="2000" dirty="0" smtClean="0">
                <a:solidFill>
                  <a:srgbClr val="0070C0"/>
                </a:solidFill>
                <a:latin typeface="Arial" pitchFamily="34" charset="0"/>
                <a:cs typeface="Arial" pitchFamily="34" charset="0"/>
              </a:rPr>
              <a:t>Khi cần có áp suất đẩy cao, bơm đa cấp được sử dụng. Tại mổi cấp của bơm, áp suất chất lỏng được gia tăng.</a:t>
            </a:r>
            <a:endParaRPr lang="en-US" sz="2000" dirty="0">
              <a:solidFill>
                <a:srgbClr val="0070C0"/>
              </a:solidFill>
              <a:latin typeface="Arial" pitchFamily="34" charset="0"/>
              <a:cs typeface="Arial" pitchFamily="34" charset="0"/>
            </a:endParaRPr>
          </a:p>
        </p:txBody>
      </p:sp>
      <p:grpSp>
        <p:nvGrpSpPr>
          <p:cNvPr id="12" name="Group 11"/>
          <p:cNvGrpSpPr/>
          <p:nvPr/>
        </p:nvGrpSpPr>
        <p:grpSpPr>
          <a:xfrm>
            <a:off x="76200" y="914400"/>
            <a:ext cx="6096000" cy="3200400"/>
            <a:chOff x="1371600" y="838200"/>
            <a:chExt cx="6096000" cy="3200400"/>
          </a:xfrm>
        </p:grpSpPr>
        <p:pic>
          <p:nvPicPr>
            <p:cNvPr id="56322" name="Picture 2" descr="http://toolboxes.flexiblelearning.net.au/demosites/series2/204v2/PROC201/Image/PROC201_010100_G02.gif"/>
            <p:cNvPicPr>
              <a:picLocks noChangeAspect="1" noChangeArrowheads="1" noCrop="1"/>
            </p:cNvPicPr>
            <p:nvPr/>
          </p:nvPicPr>
          <p:blipFill>
            <a:blip r:embed="rId3" cstate="print"/>
            <a:srcRect/>
            <a:stretch>
              <a:fillRect/>
            </a:stretch>
          </p:blipFill>
          <p:spPr bwMode="auto">
            <a:xfrm>
              <a:off x="1371600" y="838200"/>
              <a:ext cx="5896300" cy="3200400"/>
            </a:xfrm>
            <a:prstGeom prst="rect">
              <a:avLst/>
            </a:prstGeom>
            <a:noFill/>
          </p:spPr>
        </p:pic>
        <p:sp>
          <p:nvSpPr>
            <p:cNvPr id="6" name="Rectangle 5"/>
            <p:cNvSpPr/>
            <p:nvPr/>
          </p:nvSpPr>
          <p:spPr>
            <a:xfrm>
              <a:off x="1981200" y="1413165"/>
              <a:ext cx="16764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Động cơ bơm</a:t>
              </a:r>
              <a:endParaRPr lang="en-US" sz="1400" b="1" dirty="0">
                <a:solidFill>
                  <a:schemeClr val="tx1"/>
                </a:solidFill>
              </a:endParaRPr>
            </a:p>
          </p:txBody>
        </p:sp>
        <p:sp>
          <p:nvSpPr>
            <p:cNvPr id="7" name="Rectangle 6"/>
            <p:cNvSpPr/>
            <p:nvPr/>
          </p:nvSpPr>
          <p:spPr>
            <a:xfrm>
              <a:off x="4724400" y="83820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Đầu hút</a:t>
              </a:r>
              <a:endParaRPr lang="en-US" sz="1400" b="1" dirty="0">
                <a:solidFill>
                  <a:schemeClr val="tx1"/>
                </a:solidFill>
              </a:endParaRPr>
            </a:p>
          </p:txBody>
        </p:sp>
        <p:sp>
          <p:nvSpPr>
            <p:cNvPr id="8" name="Rectangle 7"/>
            <p:cNvSpPr/>
            <p:nvPr/>
          </p:nvSpPr>
          <p:spPr>
            <a:xfrm>
              <a:off x="6324600" y="83820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Đầu đẩy</a:t>
              </a:r>
              <a:endParaRPr lang="en-US" sz="1400" b="1" dirty="0">
                <a:solidFill>
                  <a:schemeClr val="tx1"/>
                </a:solidFill>
              </a:endParaRPr>
            </a:p>
          </p:txBody>
        </p:sp>
        <p:sp>
          <p:nvSpPr>
            <p:cNvPr id="10" name="Rectangle 9"/>
            <p:cNvSpPr/>
            <p:nvPr/>
          </p:nvSpPr>
          <p:spPr>
            <a:xfrm>
              <a:off x="5444835" y="1156855"/>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Cấp bơm</a:t>
              </a:r>
              <a:endParaRPr lang="en-US" sz="1400" b="1" dirty="0">
                <a:solidFill>
                  <a:schemeClr val="tx1"/>
                </a:solidFill>
              </a:endParaRPr>
            </a:p>
          </p:txBody>
        </p:sp>
        <p:sp>
          <p:nvSpPr>
            <p:cNvPr id="11" name="Rectangle 10"/>
            <p:cNvSpPr/>
            <p:nvPr/>
          </p:nvSpPr>
          <p:spPr>
            <a:xfrm>
              <a:off x="3754585" y="1039090"/>
              <a:ext cx="11430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Khớp nối</a:t>
              </a:r>
              <a:endParaRPr lang="en-US" sz="1400" b="1" dirty="0">
                <a:solidFill>
                  <a:schemeClr val="tx1"/>
                </a:solidFill>
              </a:endParaRPr>
            </a:p>
          </p:txBody>
        </p:sp>
      </p:grpSp>
      <p:pic>
        <p:nvPicPr>
          <p:cNvPr id="56324" name="Picture 4" descr="http://dickow.thomasnet.com/Asset/a0001054.jpg"/>
          <p:cNvPicPr>
            <a:picLocks noChangeAspect="1" noChangeArrowheads="1"/>
          </p:cNvPicPr>
          <p:nvPr/>
        </p:nvPicPr>
        <p:blipFill>
          <a:blip r:embed="rId4" cstate="print"/>
          <a:srcRect l="9461" t="6700" r="6439" b="7940"/>
          <a:stretch>
            <a:fillRect/>
          </a:stretch>
        </p:blipFill>
        <p:spPr bwMode="auto">
          <a:xfrm>
            <a:off x="0" y="3978592"/>
            <a:ext cx="4648200" cy="2498408"/>
          </a:xfrm>
          <a:prstGeom prst="rect">
            <a:avLst/>
          </a:prstGeom>
          <a:noFill/>
        </p:spPr>
      </p:pic>
      <p:sp>
        <p:nvSpPr>
          <p:cNvPr id="18" name="Rectangle 17"/>
          <p:cNvSpPr/>
          <p:nvPr/>
        </p:nvSpPr>
        <p:spPr>
          <a:xfrm>
            <a:off x="4267200" y="3927765"/>
            <a:ext cx="14478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400" b="1" dirty="0" smtClean="0">
                <a:solidFill>
                  <a:schemeClr val="tx1"/>
                </a:solidFill>
              </a:rPr>
              <a:t>Cánh guồng</a:t>
            </a:r>
            <a:endParaRPr lang="en-US" sz="1400" b="1" dirty="0">
              <a:solidFill>
                <a:schemeClr val="tx1"/>
              </a:solidFill>
            </a:endParaRPr>
          </a:p>
        </p:txBody>
      </p:sp>
      <p:sp>
        <p:nvSpPr>
          <p:cNvPr id="1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smtClean="0">
                <a:latin typeface="Arial" pitchFamily="34" charset="0"/>
                <a:cs typeface="Arial" pitchFamily="34" charset="0"/>
              </a:rPr>
              <a:t>55/72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cách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xây</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dựng</a:t>
            </a:r>
            <a:endParaRPr lang="en-US" sz="2400" dirty="0">
              <a:solidFill>
                <a:srgbClr val="0070C0"/>
              </a:solidFill>
              <a:latin typeface="Arial" pitchFamily="34" charset="0"/>
              <a:cs typeface="Arial" pitchFamily="34" charset="0"/>
            </a:endParaRPr>
          </a:p>
        </p:txBody>
      </p:sp>
      <p:sp>
        <p:nvSpPr>
          <p:cNvPr id="6" name="Rectangle 5"/>
          <p:cNvSpPr/>
          <p:nvPr/>
        </p:nvSpPr>
        <p:spPr>
          <a:xfrm>
            <a:off x="3631" y="1143000"/>
            <a:ext cx="9143999" cy="5816977"/>
          </a:xfrm>
          <a:prstGeom prst="rect">
            <a:avLst/>
          </a:prstGeom>
        </p:spPr>
        <p:txBody>
          <a:bodyPr wrap="square">
            <a:spAutoFit/>
          </a:bodyPr>
          <a:lstStyle/>
          <a:p>
            <a:pPr algn="just"/>
            <a:r>
              <a:rPr lang="en-US" sz="2400" b="1" dirty="0" err="1" smtClean="0">
                <a:solidFill>
                  <a:srgbClr val="FF6600"/>
                </a:solidFill>
                <a:latin typeface="Arial" pitchFamily="34" charset="0"/>
                <a:cs typeface="Arial" pitchFamily="34" charset="0"/>
              </a:rPr>
              <a:t>Thông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số</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cơ</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bản</a:t>
            </a:r>
            <a:r>
              <a:rPr lang="en-US" sz="2400" b="1" dirty="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của</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(H),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(Q), </a:t>
            </a:r>
            <a:r>
              <a:rPr lang="en-US" sz="2400" dirty="0" err="1" smtClean="0">
                <a:latin typeface="Arial" pitchFamily="34" charset="0"/>
                <a:cs typeface="Arial" pitchFamily="34" charset="0"/>
              </a:rPr>
              <a:t>công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tiêu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thụ</a:t>
            </a:r>
            <a:r>
              <a:rPr lang="en-US" sz="2400" dirty="0" smtClean="0">
                <a:latin typeface="Arial" pitchFamily="34" charset="0"/>
                <a:cs typeface="Arial" pitchFamily="34" charset="0"/>
              </a:rPr>
              <a:t> (N),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vòng</a:t>
            </a:r>
            <a:r>
              <a:rPr lang="en-US" sz="2400" dirty="0" smtClean="0">
                <a:latin typeface="Arial" pitchFamily="34" charset="0"/>
                <a:cs typeface="Arial" pitchFamily="34" charset="0"/>
                <a:sym typeface="Symbol"/>
              </a:rPr>
              <a:t> quay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rotor (n)</a:t>
            </a:r>
            <a:r>
              <a:rPr lang="vi-VN" sz="2400" dirty="0" smtClean="0">
                <a:latin typeface="Arial" pitchFamily="34" charset="0"/>
                <a:cs typeface="Arial" pitchFamily="34" charset="0"/>
              </a:rPr>
              <a:t>.</a:t>
            </a:r>
            <a:r>
              <a:rPr lang="en-US" sz="2400" dirty="0" smtClean="0">
                <a:latin typeface="Arial" pitchFamily="34" charset="0"/>
                <a:cs typeface="Arial" pitchFamily="34" charset="0"/>
              </a:rPr>
              <a:t> </a:t>
            </a:r>
          </a:p>
          <a:p>
            <a:pPr algn="just">
              <a:lnSpc>
                <a:spcPct val="150000"/>
              </a:lnSpc>
            </a:pPr>
            <a:r>
              <a:rPr lang="en-US" sz="2400" b="1" dirty="0" err="1" smtClean="0">
                <a:latin typeface="Arial" pitchFamily="34" charset="0"/>
                <a:cs typeface="Arial" pitchFamily="34" charset="0"/>
              </a:rPr>
              <a:t>Lý</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thuyết</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Q, H, N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n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a:latin typeface="Arial" pitchFamily="34" charset="0"/>
                <a:cs typeface="Arial" pitchFamily="34" charset="0"/>
              </a:rPr>
              <a:t>ghi</a:t>
            </a:r>
            <a:r>
              <a:rPr lang="en-US" sz="2400" dirty="0">
                <a:latin typeface="Arial" pitchFamily="34" charset="0"/>
                <a:cs typeface="Arial" pitchFamily="34" charset="0"/>
              </a:rPr>
              <a:t> </a:t>
            </a:r>
            <a:r>
              <a:rPr lang="en-US" sz="2400" dirty="0" err="1">
                <a:latin typeface="Arial" pitchFamily="34" charset="0"/>
                <a:cs typeface="Arial" pitchFamily="34" charset="0"/>
              </a:rPr>
              <a:t>trên</a:t>
            </a:r>
            <a:r>
              <a:rPr lang="en-US" sz="2400" dirty="0">
                <a:latin typeface="Arial" pitchFamily="34" charset="0"/>
                <a:cs typeface="Arial" pitchFamily="34" charset="0"/>
              </a:rPr>
              <a:t> </a:t>
            </a:r>
            <a:r>
              <a:rPr lang="en-US" sz="2400" dirty="0" err="1">
                <a:latin typeface="Arial" pitchFamily="34" charset="0"/>
                <a:cs typeface="Arial" pitchFamily="34" charset="0"/>
              </a:rPr>
              <a:t>thân</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 </a:t>
            </a:r>
            <a:r>
              <a:rPr lang="en-US" sz="2400" dirty="0" err="1">
                <a:latin typeface="Arial" pitchFamily="34" charset="0"/>
                <a:cs typeface="Arial" pitchFamily="34" charset="0"/>
              </a:rPr>
              <a:t>ứng</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max</a:t>
            </a:r>
            <a:endParaRPr lang="en-US" sz="2400" dirty="0" smtClean="0">
              <a:latin typeface="Arial" pitchFamily="34" charset="0"/>
              <a:cs typeface="Arial" pitchFamily="34" charset="0"/>
            </a:endParaRPr>
          </a:p>
          <a:p>
            <a:pPr algn="just">
              <a:lnSpc>
                <a:spcPct val="150000"/>
              </a:lnSpc>
            </a:pPr>
            <a:r>
              <a:rPr lang="en-US" sz="2400" b="1" dirty="0" err="1" smtClean="0">
                <a:latin typeface="Arial" pitchFamily="34" charset="0"/>
                <a:cs typeface="Arial" pitchFamily="34" charset="0"/>
              </a:rPr>
              <a:t>Thực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tế</a:t>
            </a:r>
            <a:r>
              <a:rPr lang="en-US" sz="2400" b="1" dirty="0" smtClean="0">
                <a:latin typeface="Arial" pitchFamily="34" charset="0"/>
                <a:cs typeface="Arial" pitchFamily="34" charset="0"/>
              </a:rPr>
              <a:t>: </a:t>
            </a:r>
            <a:r>
              <a:rPr lang="en-US" sz="2400" dirty="0" smtClean="0">
                <a:latin typeface="Arial" pitchFamily="34" charset="0"/>
                <a:cs typeface="Arial" pitchFamily="34" charset="0"/>
              </a:rPr>
              <a:t>Q, H </a:t>
            </a:r>
            <a:r>
              <a:rPr lang="en-US" sz="2400" dirty="0" err="1" smtClean="0">
                <a:latin typeface="Arial" pitchFamily="34" charset="0"/>
                <a:cs typeface="Arial" pitchFamily="34" charset="0"/>
              </a:rPr>
              <a:t>thay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itchFamily="2" charset="2"/>
              </a:rPr>
              <a:t> N, </a:t>
            </a:r>
            <a:r>
              <a:rPr lang="en-US" sz="2400" dirty="0" smtClean="0">
                <a:latin typeface="Arial" pitchFamily="34" charset="0"/>
                <a:cs typeface="Arial" pitchFamily="34" charset="0"/>
                <a:sym typeface="Symbol"/>
              </a:rPr>
              <a:t>, n </a:t>
            </a:r>
            <a:r>
              <a:rPr lang="en-US" sz="2400" dirty="0" err="1" smtClean="0">
                <a:latin typeface="Arial" pitchFamily="34" charset="0"/>
                <a:cs typeface="Arial" pitchFamily="34" charset="0"/>
                <a:sym typeface="Symbol"/>
              </a:rPr>
              <a:t>thay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đổi</a:t>
            </a:r>
            <a:endParaRPr lang="en-US" sz="2400" dirty="0" smtClean="0">
              <a:latin typeface="Arial" pitchFamily="34" charset="0"/>
              <a:cs typeface="Arial" pitchFamily="34" charset="0"/>
              <a:sym typeface="Symbol"/>
            </a:endParaRPr>
          </a:p>
          <a:p>
            <a:pPr algn="just">
              <a:lnSpc>
                <a:spcPct val="150000"/>
              </a:lnSpc>
            </a:pPr>
            <a:r>
              <a:rPr lang="en-US" sz="2400" b="1" dirty="0" err="1" smtClean="0">
                <a:latin typeface="Arial" pitchFamily="34" charset="0"/>
                <a:cs typeface="Arial" pitchFamily="34" charset="0"/>
                <a:sym typeface="Symbol"/>
              </a:rPr>
              <a:t>Thực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nghiệm</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đổi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van </a:t>
            </a:r>
            <a:r>
              <a:rPr lang="en-US" sz="2400" dirty="0" err="1" smtClean="0">
                <a:latin typeface="Arial" pitchFamily="34" charset="0"/>
                <a:cs typeface="Arial" pitchFamily="34" charset="0"/>
                <a:sym typeface="Symbol"/>
              </a:rPr>
              <a:t>chắn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đẩy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sự</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đổi</a:t>
            </a:r>
            <a:r>
              <a:rPr lang="en-US" sz="2400" dirty="0" smtClean="0">
                <a:latin typeface="Arial" pitchFamily="34" charset="0"/>
                <a:cs typeface="Arial" pitchFamily="34" charset="0"/>
                <a:sym typeface="Symbol"/>
              </a:rPr>
              <a:t> Q, H, N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tính</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ứng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từng</a:t>
            </a:r>
            <a:r>
              <a:rPr lang="en-US" sz="2400" dirty="0" smtClean="0">
                <a:latin typeface="Arial" pitchFamily="34" charset="0"/>
                <a:cs typeface="Arial" pitchFamily="34" charset="0"/>
                <a:sym typeface="Symbol"/>
              </a:rPr>
              <a:t> n. </a:t>
            </a:r>
            <a:br>
              <a:rPr lang="en-US" sz="2400" dirty="0" smtClean="0">
                <a:latin typeface="Arial" pitchFamily="34" charset="0"/>
                <a:cs typeface="Arial" pitchFamily="34" charset="0"/>
                <a:sym typeface="Symbol"/>
              </a:rPr>
            </a:br>
            <a:r>
              <a:rPr lang="en-US" sz="2400" b="1" dirty="0" err="1">
                <a:solidFill>
                  <a:srgbClr val="FF0000"/>
                </a:solidFill>
                <a:latin typeface="Arial" pitchFamily="34" charset="0"/>
                <a:cs typeface="Arial" pitchFamily="34" charset="0"/>
                <a:sym typeface="Wingdings" pitchFamily="2" charset="2"/>
              </a:rPr>
              <a:t>Đ</a:t>
            </a:r>
            <a:r>
              <a:rPr lang="en-US" sz="2400" b="1" dirty="0" err="1" smtClean="0">
                <a:solidFill>
                  <a:srgbClr val="FF0000"/>
                </a:solidFill>
                <a:latin typeface="Arial" pitchFamily="34" charset="0"/>
                <a:cs typeface="Arial" pitchFamily="34" charset="0"/>
                <a:sym typeface="Wingdings" pitchFamily="2" charset="2"/>
              </a:rPr>
              <a:t>ường</a:t>
            </a:r>
            <a:r>
              <a:rPr lang="en-US" sz="2400" b="1" dirty="0" smtClean="0">
                <a:solidFill>
                  <a:srgbClr val="FF0000"/>
                </a:solidFill>
                <a:latin typeface="Arial" pitchFamily="34" charset="0"/>
                <a:cs typeface="Arial" pitchFamily="34" charset="0"/>
                <a:sym typeface="Wingdings" pitchFamily="2" charset="2"/>
              </a:rPr>
              <a:t> </a:t>
            </a:r>
            <a:r>
              <a:rPr lang="en-US" sz="2400" b="1" dirty="0" err="1">
                <a:solidFill>
                  <a:srgbClr val="FF0000"/>
                </a:solidFill>
                <a:latin typeface="Arial" pitchFamily="34" charset="0"/>
                <a:cs typeface="Arial" pitchFamily="34" charset="0"/>
                <a:sym typeface="Wingdings" pitchFamily="2" charset="2"/>
              </a:rPr>
              <a:t>cong</a:t>
            </a:r>
            <a:r>
              <a:rPr lang="en-US" sz="2400" b="1" dirty="0">
                <a:solidFill>
                  <a:srgbClr val="FF0000"/>
                </a:solidFill>
                <a:latin typeface="Arial" pitchFamily="34" charset="0"/>
                <a:cs typeface="Arial" pitchFamily="34" charset="0"/>
                <a:sym typeface="Wingdings" pitchFamily="2" charset="2"/>
              </a:rPr>
              <a:t> </a:t>
            </a:r>
            <a:r>
              <a:rPr lang="en-US" sz="2400" b="1" dirty="0" err="1">
                <a:solidFill>
                  <a:srgbClr val="FF0000"/>
                </a:solidFill>
                <a:latin typeface="Arial" pitchFamily="34" charset="0"/>
                <a:cs typeface="Arial" pitchFamily="34" charset="0"/>
                <a:sym typeface="Wingdings" pitchFamily="2" charset="2"/>
              </a:rPr>
              <a:t>đặc</a:t>
            </a:r>
            <a:r>
              <a:rPr lang="en-US" sz="2400" b="1" dirty="0">
                <a:solidFill>
                  <a:srgbClr val="FF0000"/>
                </a:solidFill>
                <a:latin typeface="Arial" pitchFamily="34" charset="0"/>
                <a:cs typeface="Arial" pitchFamily="34" charset="0"/>
                <a:sym typeface="Wingdings" pitchFamily="2" charset="2"/>
              </a:rPr>
              <a:t> </a:t>
            </a:r>
            <a:r>
              <a:rPr lang="en-US" sz="2400" b="1" dirty="0" err="1">
                <a:solidFill>
                  <a:srgbClr val="FF0000"/>
                </a:solidFill>
                <a:latin typeface="Arial" pitchFamily="34" charset="0"/>
                <a:cs typeface="Arial" pitchFamily="34" charset="0"/>
                <a:sym typeface="Wingdings" pitchFamily="2" charset="2"/>
              </a:rPr>
              <a:t>tuyến</a:t>
            </a:r>
            <a:r>
              <a:rPr lang="en-US" sz="2400" b="1" dirty="0">
                <a:solidFill>
                  <a:srgbClr val="FF0000"/>
                </a:solidFill>
                <a:latin typeface="Arial" pitchFamily="34" charset="0"/>
                <a:cs typeface="Arial" pitchFamily="34" charset="0"/>
                <a:sym typeface="Wingdings" pitchFamily="2" charset="2"/>
              </a:rPr>
              <a:t> </a:t>
            </a:r>
            <a:r>
              <a:rPr lang="en-US" sz="2400" b="1" dirty="0" err="1">
                <a:solidFill>
                  <a:srgbClr val="FF0000"/>
                </a:solidFill>
                <a:latin typeface="Arial" pitchFamily="34" charset="0"/>
                <a:cs typeface="Arial" pitchFamily="34" charset="0"/>
                <a:sym typeface="Wingdings" pitchFamily="2" charset="2"/>
              </a:rPr>
              <a:t>của</a:t>
            </a:r>
            <a:r>
              <a:rPr lang="en-US" sz="2400" b="1" dirty="0">
                <a:solidFill>
                  <a:srgbClr val="FF0000"/>
                </a:solidFill>
                <a:latin typeface="Arial" pitchFamily="34" charset="0"/>
                <a:cs typeface="Arial" pitchFamily="34" charset="0"/>
                <a:sym typeface="Wingdings" pitchFamily="2" charset="2"/>
              </a:rPr>
              <a:t> </a:t>
            </a:r>
            <a:r>
              <a:rPr lang="en-US" sz="2400" b="1" dirty="0" err="1" smtClean="0">
                <a:solidFill>
                  <a:srgbClr val="FF0000"/>
                </a:solidFill>
                <a:latin typeface="Arial" pitchFamily="34" charset="0"/>
                <a:cs typeface="Arial" pitchFamily="34" charset="0"/>
                <a:sym typeface="Wingdings" pitchFamily="2" charset="2"/>
              </a:rPr>
              <a:t>bơm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đồ</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thị</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biểu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diễn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các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mối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quan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hệ</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Wingdings" pitchFamily="2" charset="2"/>
              </a:rPr>
              <a:t>Q–N, Q–H </a:t>
            </a:r>
            <a:r>
              <a:rPr lang="en-US" sz="2400" dirty="0" err="1" smtClean="0">
                <a:latin typeface="Times New Roman" pitchFamily="18" charset="0"/>
                <a:cs typeface="Times New Roman" pitchFamily="18" charset="0"/>
                <a:sym typeface="Wingdings" pitchFamily="2" charset="2"/>
              </a:rPr>
              <a:t>và</a:t>
            </a:r>
            <a:r>
              <a:rPr lang="en-US" sz="2400" dirty="0" smtClean="0">
                <a:latin typeface="Times New Roman" pitchFamily="18" charset="0"/>
                <a:cs typeface="Times New Roman" pitchFamily="18" charset="0"/>
                <a:sym typeface="Wingdings" pitchFamily="2" charset="2"/>
              </a:rPr>
              <a:t> Q–</a:t>
            </a:r>
            <a:r>
              <a:rPr lang="en-US" sz="2400" dirty="0" smtClean="0">
                <a:latin typeface="Times New Roman" pitchFamily="18" charset="0"/>
                <a:cs typeface="Times New Roman" pitchFamily="18" charset="0"/>
                <a:sym typeface="Symbol"/>
              </a:rPr>
              <a:t>.</a:t>
            </a:r>
          </a:p>
          <a:p>
            <a:pPr algn="just">
              <a:lnSpc>
                <a:spcPct val="150000"/>
              </a:lnSpc>
            </a:pPr>
            <a:r>
              <a:rPr lang="en-US" sz="2400" b="1" dirty="0" err="1" smtClean="0">
                <a:latin typeface="Arial" pitchFamily="34" charset="0"/>
                <a:cs typeface="Arial" pitchFamily="34" charset="0"/>
                <a:sym typeface="Symbol"/>
              </a:rPr>
              <a:t>Quan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hệ</a:t>
            </a:r>
            <a:r>
              <a:rPr lang="en-US" sz="2400" b="1" dirty="0" smtClean="0">
                <a:latin typeface="Arial" pitchFamily="34" charset="0"/>
                <a:cs typeface="Arial" pitchFamily="34" charset="0"/>
                <a:sym typeface="Symbol"/>
              </a:rPr>
              <a:t> </a:t>
            </a:r>
            <a:r>
              <a:rPr lang="en-US" sz="2400" b="1" dirty="0" smtClean="0">
                <a:latin typeface="Times New Roman" pitchFamily="18" charset="0"/>
                <a:cs typeface="Times New Roman" pitchFamily="18" charset="0"/>
                <a:sym typeface="Wingdings" pitchFamily="2" charset="2"/>
              </a:rPr>
              <a:t>Q–H</a:t>
            </a:r>
            <a:r>
              <a:rPr lang="en-US" sz="2400" dirty="0" smtClean="0">
                <a:latin typeface="Times New Roman" pitchFamily="18" charset="0"/>
                <a:cs typeface="Times New Roman" pitchFamily="18" charset="0"/>
                <a:sym typeface="Wingdings" pitchFamily="2" charset="2"/>
              </a:rPr>
              <a:t>: </a:t>
            </a:r>
            <a:r>
              <a:rPr lang="en-US" sz="2400" dirty="0" smtClean="0">
                <a:latin typeface="Arial" pitchFamily="34" charset="0"/>
                <a:cs typeface="Arial" pitchFamily="34" charset="0"/>
                <a:sym typeface="Wingdings" pitchFamily="2" charset="2"/>
              </a:rPr>
              <a:t>n = </a:t>
            </a:r>
            <a:r>
              <a:rPr lang="en-US" sz="2400" dirty="0" err="1" smtClean="0">
                <a:latin typeface="Arial" pitchFamily="34" charset="0"/>
                <a:cs typeface="Arial" pitchFamily="34" charset="0"/>
                <a:sym typeface="Wingdings" pitchFamily="2" charset="2"/>
              </a:rPr>
              <a:t>const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bơm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làm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việc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ổn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định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thì</a:t>
            </a:r>
            <a:r>
              <a:rPr lang="en-US" sz="2400" dirty="0" smtClean="0">
                <a:latin typeface="Arial" pitchFamily="34" charset="0"/>
                <a:cs typeface="Arial" pitchFamily="34" charset="0"/>
                <a:sym typeface="Wingdings" pitchFamily="2" charset="2"/>
              </a:rPr>
              <a:t> Q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H </a:t>
            </a:r>
          </a:p>
          <a:p>
            <a:pPr algn="just">
              <a:lnSpc>
                <a:spcPct val="150000"/>
              </a:lnSpc>
            </a:pPr>
            <a:r>
              <a:rPr lang="en-US" sz="2400" b="1" dirty="0" err="1" smtClean="0">
                <a:solidFill>
                  <a:srgbClr val="009900"/>
                </a:solidFill>
                <a:latin typeface="Arial" pitchFamily="34" charset="0"/>
                <a:cs typeface="Arial" pitchFamily="34" charset="0"/>
                <a:sym typeface="Symbol"/>
              </a:rPr>
              <a:t>Đường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đặc</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tuyến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chung</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gồm</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cong</a:t>
            </a:r>
            <a:r>
              <a:rPr lang="en-US" sz="2400" dirty="0" smtClean="0">
                <a:latin typeface="Arial" pitchFamily="34" charset="0"/>
                <a:cs typeface="Arial" pitchFamily="34" charset="0"/>
                <a:sym typeface="Symbol"/>
              </a:rPr>
              <a:t> </a:t>
            </a:r>
            <a:r>
              <a:rPr lang="en-US" sz="2400" b="1" dirty="0">
                <a:latin typeface="Times New Roman" pitchFamily="18" charset="0"/>
                <a:cs typeface="Times New Roman" pitchFamily="18" charset="0"/>
                <a:sym typeface="Wingdings" pitchFamily="2" charset="2"/>
              </a:rPr>
              <a:t>Q–H </a:t>
            </a:r>
            <a:r>
              <a:rPr lang="en-US" sz="2400" dirty="0" err="1" smtClean="0">
                <a:latin typeface="Arial" pitchFamily="34" charset="0"/>
                <a:cs typeface="Arial" pitchFamily="34" charset="0"/>
                <a:sym typeface="Symbol"/>
              </a:rPr>
              <a:t>ứng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n </a:t>
            </a:r>
            <a:r>
              <a:rPr lang="en-US" sz="2400" dirty="0" err="1" smtClean="0">
                <a:latin typeface="Arial" pitchFamily="34" charset="0"/>
                <a:cs typeface="Arial" pitchFamily="34" charset="0"/>
                <a:sym typeface="Symbol"/>
              </a:rPr>
              <a:t>khác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nhau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b="1" dirty="0" smtClean="0">
                <a:latin typeface="Times New Roman" pitchFamily="18" charset="0"/>
                <a:cs typeface="Times New Roman" pitchFamily="18" charset="0"/>
                <a:sym typeface="Wingdings" pitchFamily="2" charset="2"/>
              </a:rPr>
              <a:t>Q–H</a:t>
            </a:r>
            <a:r>
              <a:rPr lang="en-US" sz="2400" dirty="0" smtClean="0">
                <a:latin typeface="Times New Roman" pitchFamily="18" charset="0"/>
                <a:cs typeface="Times New Roman" pitchFamily="18" charset="0"/>
                <a:sym typeface="Wingdings" pitchFamily="2" charset="2"/>
              </a:rPr>
              <a:t>.</a:t>
            </a:r>
            <a:endParaRPr lang="en-US" sz="2400" dirty="0">
              <a:solidFill>
                <a:srgbClr val="009900"/>
              </a:solidFill>
              <a:latin typeface="Arial" pitchFamily="34" charset="0"/>
              <a:cs typeface="Arial" pitchFamily="34" charset="0"/>
            </a:endParaRPr>
          </a:p>
        </p:txBody>
      </p:sp>
      <p:sp>
        <p:nvSpPr>
          <p:cNvPr id="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56</a:t>
            </a:fld>
            <a:r>
              <a:rPr lang="en-US" sz="1600" dirty="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830402717"/>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7" y="833467"/>
            <a:ext cx="9144001" cy="5678745"/>
          </a:xfrm>
          <a:prstGeom prst="rect">
            <a:avLst/>
          </a:prstGeom>
          <a:noFill/>
          <a:ln>
            <a:noFill/>
          </a:ln>
          <a:effectLst/>
          <a:scene3d>
            <a:camera prst="orthographicFront">
              <a:rot lat="0" lon="0" rev="3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(characteristic curves)</a:t>
            </a:r>
            <a:endParaRPr lang="en-US" sz="2400" dirty="0">
              <a:solidFill>
                <a:srgbClr val="0070C0"/>
              </a:solidFill>
              <a:latin typeface="Arial" pitchFamily="34" charset="0"/>
              <a:cs typeface="Arial" pitchFamily="34" charset="0"/>
            </a:endParaRPr>
          </a:p>
        </p:txBody>
      </p:sp>
      <p:sp>
        <p:nvSpPr>
          <p:cNvPr id="8" name="Rectangle 7"/>
          <p:cNvSpPr/>
          <p:nvPr/>
        </p:nvSpPr>
        <p:spPr>
          <a:xfrm>
            <a:off x="5939970" y="1600200"/>
            <a:ext cx="253998" cy="3156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954484" y="2064671"/>
            <a:ext cx="253998" cy="259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269434" y="1563918"/>
            <a:ext cx="6195779" cy="2079894"/>
            <a:chOff x="239489" y="1654632"/>
            <a:chExt cx="6195779" cy="2079894"/>
          </a:xfrm>
        </p:grpSpPr>
        <p:grpSp>
          <p:nvGrpSpPr>
            <p:cNvPr id="13" name="Group 12"/>
            <p:cNvGrpSpPr/>
            <p:nvPr/>
          </p:nvGrpSpPr>
          <p:grpSpPr>
            <a:xfrm>
              <a:off x="239489" y="1654632"/>
              <a:ext cx="5577109" cy="1061348"/>
              <a:chOff x="239489" y="1654632"/>
              <a:chExt cx="5577109" cy="1061348"/>
            </a:xfrm>
          </p:grpSpPr>
          <p:sp>
            <p:nvSpPr>
              <p:cNvPr id="2" name="Rectangle 1"/>
              <p:cNvSpPr/>
              <p:nvPr/>
            </p:nvSpPr>
            <p:spPr>
              <a:xfrm>
                <a:off x="5228772" y="1676400"/>
                <a:ext cx="15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410200" y="1654632"/>
                <a:ext cx="1524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562600" y="1712688"/>
                <a:ext cx="253998" cy="254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12660" y="2073736"/>
                <a:ext cx="253998" cy="259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0116" y="2456544"/>
                <a:ext cx="253998" cy="259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39489" y="2043812"/>
                <a:ext cx="253998" cy="159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p:cNvSpPr/>
            <p:nvPr/>
          </p:nvSpPr>
          <p:spPr>
            <a:xfrm>
              <a:off x="6364508" y="3460206"/>
              <a:ext cx="7076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705428" y="2043812"/>
              <a:ext cx="253998" cy="2557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431739" y="1756230"/>
            <a:ext cx="5797303" cy="2017486"/>
            <a:chOff x="1431739" y="1756230"/>
            <a:chExt cx="5797303" cy="2017486"/>
          </a:xfrm>
        </p:grpSpPr>
        <p:sp>
          <p:nvSpPr>
            <p:cNvPr id="17" name="Freeform 16"/>
            <p:cNvSpPr/>
            <p:nvPr/>
          </p:nvSpPr>
          <p:spPr>
            <a:xfrm>
              <a:off x="1431739" y="1756230"/>
              <a:ext cx="397061" cy="449943"/>
            </a:xfrm>
            <a:custGeom>
              <a:avLst/>
              <a:gdLst>
                <a:gd name="connsiteX0" fmla="*/ 208376 w 397061"/>
                <a:gd name="connsiteY0" fmla="*/ 0 h 449943"/>
                <a:gd name="connsiteX1" fmla="*/ 5176 w 397061"/>
                <a:gd name="connsiteY1" fmla="*/ 130629 h 449943"/>
                <a:gd name="connsiteX2" fmla="*/ 397061 w 397061"/>
                <a:gd name="connsiteY2" fmla="*/ 449943 h 449943"/>
              </a:gdLst>
              <a:ahLst/>
              <a:cxnLst>
                <a:cxn ang="0">
                  <a:pos x="connsiteX0" y="connsiteY0"/>
                </a:cxn>
                <a:cxn ang="0">
                  <a:pos x="connsiteX1" y="connsiteY1"/>
                </a:cxn>
                <a:cxn ang="0">
                  <a:pos x="connsiteX2" y="connsiteY2"/>
                </a:cxn>
              </a:cxnLst>
              <a:rect l="l" t="t" r="r" b="b"/>
              <a:pathLst>
                <a:path w="397061" h="449943">
                  <a:moveTo>
                    <a:pt x="208376" y="0"/>
                  </a:moveTo>
                  <a:cubicBezTo>
                    <a:pt x="91052" y="27819"/>
                    <a:pt x="-26271" y="55639"/>
                    <a:pt x="5176" y="130629"/>
                  </a:cubicBezTo>
                  <a:cubicBezTo>
                    <a:pt x="36623" y="205619"/>
                    <a:pt x="216842" y="327781"/>
                    <a:pt x="397061" y="449943"/>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a:off x="6691085" y="2191660"/>
              <a:ext cx="537957" cy="508000"/>
            </a:xfrm>
            <a:custGeom>
              <a:avLst/>
              <a:gdLst>
                <a:gd name="connsiteX0" fmla="*/ 348343 w 537957"/>
                <a:gd name="connsiteY0" fmla="*/ 0 h 508000"/>
                <a:gd name="connsiteX1" fmla="*/ 522515 w 537957"/>
                <a:gd name="connsiteY1" fmla="*/ 275771 h 508000"/>
                <a:gd name="connsiteX2" fmla="*/ 0 w 537957"/>
                <a:gd name="connsiteY2" fmla="*/ 508000 h 508000"/>
              </a:gdLst>
              <a:ahLst/>
              <a:cxnLst>
                <a:cxn ang="0">
                  <a:pos x="connsiteX0" y="connsiteY0"/>
                </a:cxn>
                <a:cxn ang="0">
                  <a:pos x="connsiteX1" y="connsiteY1"/>
                </a:cxn>
                <a:cxn ang="0">
                  <a:pos x="connsiteX2" y="connsiteY2"/>
                </a:cxn>
              </a:cxnLst>
              <a:rect l="l" t="t" r="r" b="b"/>
              <a:pathLst>
                <a:path w="537957" h="508000">
                  <a:moveTo>
                    <a:pt x="348343" y="0"/>
                  </a:moveTo>
                  <a:cubicBezTo>
                    <a:pt x="464457" y="95552"/>
                    <a:pt x="580572" y="191104"/>
                    <a:pt x="522515" y="275771"/>
                  </a:cubicBezTo>
                  <a:cubicBezTo>
                    <a:pt x="464458" y="360438"/>
                    <a:pt x="232229" y="434219"/>
                    <a:pt x="0" y="508000"/>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2824978" y="3352802"/>
              <a:ext cx="498794" cy="420914"/>
            </a:xfrm>
            <a:custGeom>
              <a:avLst/>
              <a:gdLst>
                <a:gd name="connsiteX0" fmla="*/ 281079 w 498794"/>
                <a:gd name="connsiteY0" fmla="*/ 0 h 420914"/>
                <a:gd name="connsiteX1" fmla="*/ 5308 w 498794"/>
                <a:gd name="connsiteY1" fmla="*/ 188686 h 420914"/>
                <a:gd name="connsiteX2" fmla="*/ 498794 w 498794"/>
                <a:gd name="connsiteY2" fmla="*/ 420914 h 420914"/>
              </a:gdLst>
              <a:ahLst/>
              <a:cxnLst>
                <a:cxn ang="0">
                  <a:pos x="connsiteX0" y="connsiteY0"/>
                </a:cxn>
                <a:cxn ang="0">
                  <a:pos x="connsiteX1" y="connsiteY1"/>
                </a:cxn>
                <a:cxn ang="0">
                  <a:pos x="connsiteX2" y="connsiteY2"/>
                </a:cxn>
              </a:cxnLst>
              <a:rect l="l" t="t" r="r" b="b"/>
              <a:pathLst>
                <a:path w="498794" h="420914">
                  <a:moveTo>
                    <a:pt x="281079" y="0"/>
                  </a:moveTo>
                  <a:cubicBezTo>
                    <a:pt x="125050" y="59267"/>
                    <a:pt x="-30978" y="118534"/>
                    <a:pt x="5308" y="188686"/>
                  </a:cubicBezTo>
                  <a:cubicBezTo>
                    <a:pt x="41594" y="258838"/>
                    <a:pt x="270194" y="339876"/>
                    <a:pt x="498794" y="420914"/>
                  </a:cubicBezTo>
                </a:path>
              </a:pathLst>
            </a:cu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0" name="Rectangle 19"/>
          <p:cNvSpPr/>
          <p:nvPr/>
        </p:nvSpPr>
        <p:spPr>
          <a:xfrm>
            <a:off x="2087943" y="6075111"/>
            <a:ext cx="4267515" cy="461665"/>
          </a:xfrm>
          <a:prstGeom prst="rect">
            <a:avLst/>
          </a:prstGeom>
        </p:spPr>
        <p:txBody>
          <a:bodyPr wrap="none">
            <a:spAutoFit/>
          </a:bodyPr>
          <a:lstStyle/>
          <a:p>
            <a:r>
              <a:rPr lang="en-US" sz="2400" b="1" dirty="0" err="1" smtClean="0">
                <a:solidFill>
                  <a:srgbClr val="FF6600"/>
                </a:solidFill>
                <a:latin typeface="Arial" pitchFamily="34" charset="0"/>
                <a:cs typeface="Arial" pitchFamily="34" charset="0"/>
                <a:sym typeface="Wingdings" pitchFamily="2" charset="2"/>
              </a:rPr>
              <a:t>Hình</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Đặc</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tuyến</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bơm</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ly</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tâm</a:t>
            </a:r>
            <a:endParaRPr lang="en-US" sz="2400" b="1" dirty="0">
              <a:solidFill>
                <a:srgbClr val="FF6600"/>
              </a:solidFill>
            </a:endParaRPr>
          </a:p>
        </p:txBody>
      </p:sp>
      <p:sp>
        <p:nvSpPr>
          <p:cNvPr id="21" name="Rectangle 20"/>
          <p:cNvSpPr/>
          <p:nvPr/>
        </p:nvSpPr>
        <p:spPr>
          <a:xfrm>
            <a:off x="5011979" y="1600200"/>
            <a:ext cx="1254559" cy="283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5881914" y="1553028"/>
            <a:ext cx="0" cy="3891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382089" y="1563918"/>
            <a:ext cx="0" cy="801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3011097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vùng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làm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việc</a:t>
            </a:r>
            <a:r>
              <a:rPr lang="en-US" sz="2400" b="1" dirty="0" smtClean="0">
                <a:solidFill>
                  <a:srgbClr val="0070C0"/>
                </a:solidFill>
                <a:latin typeface="Arial" pitchFamily="34" charset="0"/>
                <a:cs typeface="Arial" pitchFamily="34" charset="0"/>
              </a:rPr>
              <a:t> </a:t>
            </a:r>
            <a:endParaRPr lang="en-US" sz="2400" dirty="0">
              <a:solidFill>
                <a:srgbClr val="0070C0"/>
              </a:solidFill>
              <a:latin typeface="Arial" pitchFamily="34" charset="0"/>
              <a:cs typeface="Arial" pitchFamily="34" charset="0"/>
            </a:endParaRPr>
          </a:p>
        </p:txBody>
      </p:sp>
      <p:grpSp>
        <p:nvGrpSpPr>
          <p:cNvPr id="6" name="Group 5"/>
          <p:cNvGrpSpPr/>
          <p:nvPr/>
        </p:nvGrpSpPr>
        <p:grpSpPr>
          <a:xfrm>
            <a:off x="1014782" y="953969"/>
            <a:ext cx="7155623" cy="5845975"/>
            <a:chOff x="990600" y="990600"/>
            <a:chExt cx="7155623" cy="5845975"/>
          </a:xfrm>
        </p:grpSpPr>
        <p:pic>
          <p:nvPicPr>
            <p:cNvPr id="8194" name="Picture 2" descr="http://www.pumpscout.com/content/images/fig2wha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990600"/>
              <a:ext cx="7155623" cy="58459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86314" y="1905000"/>
              <a:ext cx="2667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472214" y="2438400"/>
              <a:ext cx="3300186" cy="2362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Freeform 9"/>
          <p:cNvSpPr/>
          <p:nvPr/>
        </p:nvSpPr>
        <p:spPr>
          <a:xfrm>
            <a:off x="2859314" y="1452147"/>
            <a:ext cx="4383315" cy="3990710"/>
          </a:xfrm>
          <a:custGeom>
            <a:avLst/>
            <a:gdLst>
              <a:gd name="connsiteX0" fmla="*/ 0 w 4383315"/>
              <a:gd name="connsiteY0" fmla="*/ 724996 h 3990710"/>
              <a:gd name="connsiteX1" fmla="*/ 1683657 w 4383315"/>
              <a:gd name="connsiteY1" fmla="*/ 231510 h 3990710"/>
              <a:gd name="connsiteX2" fmla="*/ 4383315 w 4383315"/>
              <a:gd name="connsiteY2" fmla="*/ 3990710 h 3990710"/>
            </a:gdLst>
            <a:ahLst/>
            <a:cxnLst>
              <a:cxn ang="0">
                <a:pos x="connsiteX0" y="connsiteY0"/>
              </a:cxn>
              <a:cxn ang="0">
                <a:pos x="connsiteX1" y="connsiteY1"/>
              </a:cxn>
              <a:cxn ang="0">
                <a:pos x="connsiteX2" y="connsiteY2"/>
              </a:cxn>
            </a:cxnLst>
            <a:rect l="l" t="t" r="r" b="b"/>
            <a:pathLst>
              <a:path w="4383315" h="3990710">
                <a:moveTo>
                  <a:pt x="0" y="724996"/>
                </a:moveTo>
                <a:cubicBezTo>
                  <a:pt x="476552" y="206110"/>
                  <a:pt x="953105" y="-312776"/>
                  <a:pt x="1683657" y="231510"/>
                </a:cubicBezTo>
                <a:cubicBezTo>
                  <a:pt x="2414210" y="775796"/>
                  <a:pt x="3398762" y="2383253"/>
                  <a:pt x="4383315" y="3990710"/>
                </a:cubicBezTo>
              </a:path>
            </a:pathLst>
          </a:cu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Oval 12"/>
          <p:cNvSpPr/>
          <p:nvPr/>
        </p:nvSpPr>
        <p:spPr>
          <a:xfrm>
            <a:off x="3810000" y="135708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113815" y="531404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60170" y="1747158"/>
            <a:ext cx="471714" cy="433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FF"/>
                </a:solidFill>
              </a:rPr>
              <a:t>1</a:t>
            </a:r>
            <a:endParaRPr lang="en-US" sz="2400" b="1" dirty="0">
              <a:solidFill>
                <a:srgbClr val="0000FF"/>
              </a:solidFill>
            </a:endParaRPr>
          </a:p>
        </p:txBody>
      </p:sp>
      <p:sp>
        <p:nvSpPr>
          <p:cNvPr id="17" name="Rectangle 16"/>
          <p:cNvSpPr/>
          <p:nvPr/>
        </p:nvSpPr>
        <p:spPr>
          <a:xfrm>
            <a:off x="3697515" y="981528"/>
            <a:ext cx="471714" cy="433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2</a:t>
            </a:r>
            <a:endParaRPr lang="en-US" sz="2400" b="1" dirty="0">
              <a:solidFill>
                <a:srgbClr val="FF0000"/>
              </a:solidFill>
            </a:endParaRPr>
          </a:p>
        </p:txBody>
      </p:sp>
      <p:sp>
        <p:nvSpPr>
          <p:cNvPr id="18" name="Rectangle 17"/>
          <p:cNvSpPr/>
          <p:nvPr/>
        </p:nvSpPr>
        <p:spPr>
          <a:xfrm>
            <a:off x="7024919" y="4956630"/>
            <a:ext cx="471714" cy="433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6600"/>
                </a:solidFill>
              </a:rPr>
              <a:t>3</a:t>
            </a:r>
            <a:endParaRPr lang="en-US" sz="2400" b="1" dirty="0">
              <a:solidFill>
                <a:srgbClr val="FF6600"/>
              </a:solidFill>
            </a:endParaRPr>
          </a:p>
        </p:txBody>
      </p:sp>
      <p:sp>
        <p:nvSpPr>
          <p:cNvPr id="19" name="Rectangle 18"/>
          <p:cNvSpPr/>
          <p:nvPr/>
        </p:nvSpPr>
        <p:spPr>
          <a:xfrm>
            <a:off x="6320069" y="4958444"/>
            <a:ext cx="940707" cy="492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rPr>
              <a:t>Q</a:t>
            </a:r>
            <a:r>
              <a:rPr lang="en-US" sz="2400" b="1" baseline="-25000" dirty="0" err="1" smtClean="0">
                <a:solidFill>
                  <a:schemeClr val="tx1"/>
                </a:solidFill>
              </a:rPr>
              <a:t>max</a:t>
            </a:r>
            <a:endParaRPr lang="en-US" sz="2400" b="1" baseline="-25000" dirty="0">
              <a:solidFill>
                <a:schemeClr val="tx1"/>
              </a:solidFill>
            </a:endParaRPr>
          </a:p>
        </p:txBody>
      </p:sp>
      <p:sp>
        <p:nvSpPr>
          <p:cNvPr id="21" name="Rectangle 20"/>
          <p:cNvSpPr/>
          <p:nvPr/>
        </p:nvSpPr>
        <p:spPr>
          <a:xfrm>
            <a:off x="1905000" y="6396335"/>
            <a:ext cx="5375189" cy="461665"/>
          </a:xfrm>
          <a:prstGeom prst="rect">
            <a:avLst/>
          </a:prstGeom>
          <a:solidFill>
            <a:schemeClr val="bg1"/>
          </a:solidFill>
        </p:spPr>
        <p:txBody>
          <a:bodyPr wrap="none">
            <a:spAutoFit/>
          </a:bodyPr>
          <a:lstStyle/>
          <a:p>
            <a:r>
              <a:rPr lang="en-US" sz="2400" b="1" dirty="0" err="1" smtClean="0">
                <a:solidFill>
                  <a:srgbClr val="006666"/>
                </a:solidFill>
                <a:latin typeface="Arial" pitchFamily="34" charset="0"/>
                <a:cs typeface="Arial" pitchFamily="34" charset="0"/>
                <a:sym typeface="Wingdings" pitchFamily="2" charset="2"/>
              </a:rPr>
              <a:t>Hình</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Đặc</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tuyến</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cơ</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bản</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bơm</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ly</a:t>
            </a:r>
            <a:r>
              <a:rPr lang="en-US" sz="2400" b="1" dirty="0" smtClean="0">
                <a:solidFill>
                  <a:srgbClr val="006666"/>
                </a:solidFill>
                <a:latin typeface="Arial" pitchFamily="34" charset="0"/>
                <a:cs typeface="Arial" pitchFamily="34" charset="0"/>
                <a:sym typeface="Wingdings" pitchFamily="2" charset="2"/>
              </a:rPr>
              <a:t> </a:t>
            </a:r>
            <a:r>
              <a:rPr lang="en-US" sz="2400" b="1" dirty="0" err="1" smtClean="0">
                <a:solidFill>
                  <a:srgbClr val="006666"/>
                </a:solidFill>
                <a:latin typeface="Arial" pitchFamily="34" charset="0"/>
                <a:cs typeface="Arial" pitchFamily="34" charset="0"/>
                <a:sym typeface="Wingdings" pitchFamily="2" charset="2"/>
              </a:rPr>
              <a:t>tâm</a:t>
            </a:r>
            <a:endParaRPr lang="en-US" sz="2400" b="1" dirty="0">
              <a:solidFill>
                <a:srgbClr val="006666"/>
              </a:solidFill>
            </a:endParaRPr>
          </a:p>
        </p:txBody>
      </p:sp>
      <p:sp>
        <p:nvSpPr>
          <p:cNvPr id="22" name="Rectangle 21"/>
          <p:cNvSpPr/>
          <p:nvPr/>
        </p:nvSpPr>
        <p:spPr>
          <a:xfrm>
            <a:off x="5193623" y="1168852"/>
            <a:ext cx="2543633" cy="492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1: </a:t>
            </a:r>
            <a:r>
              <a:rPr lang="en-US" sz="2400" b="1" dirty="0" smtClean="0">
                <a:solidFill>
                  <a:schemeClr val="tx1"/>
                </a:solidFill>
                <a:latin typeface="Times New Roman" pitchFamily="18" charset="0"/>
                <a:cs typeface="Times New Roman" pitchFamily="18" charset="0"/>
              </a:rPr>
              <a:t>Q = 0 </a:t>
            </a:r>
            <a:r>
              <a:rPr lang="en-US" sz="2400" b="1" dirty="0" err="1" smtClean="0">
                <a:solidFill>
                  <a:schemeClr val="tx1"/>
                </a:solidFill>
                <a:latin typeface="Times New Roman" pitchFamily="18" charset="0"/>
                <a:cs typeface="Times New Roman" pitchFamily="18" charset="0"/>
              </a:rPr>
              <a:t>và</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N</a:t>
            </a:r>
            <a:r>
              <a:rPr lang="en-US" sz="2400" b="1" baseline="-25000" dirty="0" err="1" smtClean="0">
                <a:solidFill>
                  <a:schemeClr val="tx1"/>
                </a:solidFill>
                <a:latin typeface="Times New Roman" pitchFamily="18" charset="0"/>
                <a:cs typeface="Times New Roman" pitchFamily="18" charset="0"/>
              </a:rPr>
              <a:t>min</a:t>
            </a:r>
            <a:endParaRPr lang="en-US" sz="2400" b="1" baseline="-25000" dirty="0">
              <a:solidFill>
                <a:schemeClr val="tx1"/>
              </a:solidFill>
              <a:latin typeface="Times New Roman" pitchFamily="18" charset="0"/>
              <a:cs typeface="Times New Roman" pitchFamily="18" charset="0"/>
            </a:endParaRPr>
          </a:p>
        </p:txBody>
      </p:sp>
      <p:cxnSp>
        <p:nvCxnSpPr>
          <p:cNvPr id="23" name="Straight Connector 22"/>
          <p:cNvCxnSpPr/>
          <p:nvPr/>
        </p:nvCxnSpPr>
        <p:spPr>
          <a:xfrm>
            <a:off x="2859314" y="1455060"/>
            <a:ext cx="1064986"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164595" y="1564821"/>
            <a:ext cx="3217405" cy="492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2: </a:t>
            </a:r>
            <a:r>
              <a:rPr lang="en-US" sz="2400" b="1" dirty="0" err="1" smtClean="0">
                <a:solidFill>
                  <a:schemeClr val="tx1"/>
                </a:solidFill>
              </a:rPr>
              <a:t>H</a:t>
            </a:r>
            <a:r>
              <a:rPr lang="en-US" sz="2400" b="1" baseline="-25000" dirty="0" err="1" smtClean="0">
                <a:solidFill>
                  <a:schemeClr val="tx1"/>
                </a:solidFill>
                <a:latin typeface="Times New Roman" pitchFamily="18" charset="0"/>
                <a:cs typeface="Times New Roman" pitchFamily="18" charset="0"/>
              </a:rPr>
              <a:t>max</a:t>
            </a:r>
            <a:r>
              <a:rPr lang="en-US" sz="2400" b="1" dirty="0" smtClean="0">
                <a:solidFill>
                  <a:schemeClr val="tx1"/>
                </a:solidFill>
                <a:latin typeface="Times New Roman" pitchFamily="18" charset="0"/>
                <a:cs typeface="Times New Roman" pitchFamily="18" charset="0"/>
              </a:rPr>
              <a:t>, </a:t>
            </a:r>
            <a:r>
              <a:rPr lang="en-US" sz="2400" b="1" dirty="0" err="1">
                <a:solidFill>
                  <a:schemeClr val="tx1"/>
                </a:solidFill>
                <a:latin typeface="Times New Roman" pitchFamily="18" charset="0"/>
                <a:cs typeface="Times New Roman" pitchFamily="18" charset="0"/>
              </a:rPr>
              <a:t>đ</a:t>
            </a:r>
            <a:r>
              <a:rPr lang="en-US" sz="2400" b="1" dirty="0" err="1" smtClean="0">
                <a:solidFill>
                  <a:schemeClr val="tx1"/>
                </a:solidFill>
                <a:latin typeface="Times New Roman" pitchFamily="18" charset="0"/>
                <a:cs typeface="Times New Roman" pitchFamily="18" charset="0"/>
              </a:rPr>
              <a:t>iểm</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tới</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hạn</a:t>
            </a:r>
            <a:endParaRPr lang="en-US" sz="2400" b="1" baseline="-25000" dirty="0">
              <a:solidFill>
                <a:schemeClr val="tx1"/>
              </a:solidFill>
              <a:latin typeface="Times New Roman" pitchFamily="18" charset="0"/>
              <a:cs typeface="Times New Roman" pitchFamily="18" charset="0"/>
            </a:endParaRPr>
          </a:p>
        </p:txBody>
      </p:sp>
      <p:sp>
        <p:nvSpPr>
          <p:cNvPr id="26" name="Rectangle 25"/>
          <p:cNvSpPr/>
          <p:nvPr/>
        </p:nvSpPr>
        <p:spPr>
          <a:xfrm>
            <a:off x="2225673" y="952045"/>
            <a:ext cx="940707" cy="492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rPr>
              <a:t>H</a:t>
            </a:r>
            <a:r>
              <a:rPr lang="en-US" sz="2400" b="1" baseline="-25000" dirty="0" err="1" smtClean="0">
                <a:solidFill>
                  <a:schemeClr val="tx1"/>
                </a:solidFill>
              </a:rPr>
              <a:t>max</a:t>
            </a:r>
            <a:endParaRPr lang="en-US" sz="2400" b="1" baseline="-25000" dirty="0">
              <a:solidFill>
                <a:schemeClr val="tx1"/>
              </a:solidFill>
            </a:endParaRPr>
          </a:p>
        </p:txBody>
      </p:sp>
      <p:sp>
        <p:nvSpPr>
          <p:cNvPr id="27" name="Rectangle 26"/>
          <p:cNvSpPr/>
          <p:nvPr/>
        </p:nvSpPr>
        <p:spPr>
          <a:xfrm>
            <a:off x="4874309" y="1945821"/>
            <a:ext cx="3217405" cy="492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3: </a:t>
            </a:r>
            <a:r>
              <a:rPr lang="en-US" sz="2400" b="1" dirty="0" err="1" smtClean="0">
                <a:solidFill>
                  <a:schemeClr val="tx1"/>
                </a:solidFill>
              </a:rPr>
              <a:t>Q</a:t>
            </a:r>
            <a:r>
              <a:rPr lang="en-US" sz="2400" b="1" baseline="-25000" dirty="0" err="1" smtClean="0">
                <a:solidFill>
                  <a:schemeClr val="tx1"/>
                </a:solidFill>
                <a:latin typeface="Times New Roman" pitchFamily="18" charset="0"/>
                <a:cs typeface="Times New Roman" pitchFamily="18" charset="0"/>
              </a:rPr>
              <a:t>max</a:t>
            </a:r>
            <a:r>
              <a:rPr lang="en-US" sz="2400" b="1" dirty="0" smtClean="0">
                <a:solidFill>
                  <a:schemeClr val="tx1"/>
                </a:solidFill>
                <a:latin typeface="Times New Roman" pitchFamily="18" charset="0"/>
                <a:cs typeface="Times New Roman" pitchFamily="18" charset="0"/>
              </a:rPr>
              <a:t> </a:t>
            </a:r>
            <a:r>
              <a:rPr lang="en-US" sz="2400" b="1" dirty="0" err="1" smtClean="0">
                <a:solidFill>
                  <a:schemeClr val="tx1"/>
                </a:solidFill>
                <a:latin typeface="Times New Roman" pitchFamily="18" charset="0"/>
                <a:cs typeface="Times New Roman" pitchFamily="18" charset="0"/>
              </a:rPr>
              <a:t>và</a:t>
            </a:r>
            <a:r>
              <a:rPr lang="en-US" sz="2400" b="1" dirty="0" smtClean="0">
                <a:solidFill>
                  <a:schemeClr val="tx1"/>
                </a:solidFill>
                <a:latin typeface="Times New Roman" pitchFamily="18" charset="0"/>
                <a:cs typeface="Times New Roman" pitchFamily="18" charset="0"/>
              </a:rPr>
              <a:t> H = 0</a:t>
            </a:r>
            <a:endParaRPr lang="en-US" sz="2400" b="1" baseline="-25000" dirty="0">
              <a:solidFill>
                <a:schemeClr val="tx1"/>
              </a:solidFill>
              <a:latin typeface="Times New Roman" pitchFamily="18" charset="0"/>
              <a:cs typeface="Times New Roman" pitchFamily="18" charset="0"/>
            </a:endParaRPr>
          </a:p>
        </p:txBody>
      </p:sp>
      <p:sp>
        <p:nvSpPr>
          <p:cNvPr id="28" name="Rectangle 27"/>
          <p:cNvSpPr/>
          <p:nvPr/>
        </p:nvSpPr>
        <p:spPr>
          <a:xfrm>
            <a:off x="2911321" y="2247894"/>
            <a:ext cx="1054709" cy="106135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0000FF"/>
                </a:solidFill>
              </a:rPr>
              <a:t>Vùng</a:t>
            </a:r>
            <a:r>
              <a:rPr lang="en-US" b="1" dirty="0" smtClean="0">
                <a:solidFill>
                  <a:srgbClr val="0000FF"/>
                </a:solidFill>
              </a:rPr>
              <a:t> </a:t>
            </a:r>
            <a:r>
              <a:rPr lang="en-US" b="1" dirty="0" err="1" smtClean="0">
                <a:solidFill>
                  <a:srgbClr val="0000FF"/>
                </a:solidFill>
              </a:rPr>
              <a:t>không</a:t>
            </a:r>
            <a:r>
              <a:rPr lang="en-US" b="1" dirty="0" smtClean="0">
                <a:solidFill>
                  <a:srgbClr val="0000FF"/>
                </a:solidFill>
              </a:rPr>
              <a:t> </a:t>
            </a:r>
            <a:r>
              <a:rPr lang="en-US" b="1" dirty="0" err="1" smtClean="0">
                <a:solidFill>
                  <a:srgbClr val="0000FF"/>
                </a:solidFill>
              </a:rPr>
              <a:t>ổn</a:t>
            </a:r>
            <a:r>
              <a:rPr lang="en-US" b="1" dirty="0" smtClean="0">
                <a:solidFill>
                  <a:srgbClr val="0000FF"/>
                </a:solidFill>
              </a:rPr>
              <a:t> </a:t>
            </a:r>
            <a:r>
              <a:rPr lang="en-US" b="1" dirty="0" err="1" smtClean="0">
                <a:solidFill>
                  <a:srgbClr val="0000FF"/>
                </a:solidFill>
              </a:rPr>
              <a:t>định</a:t>
            </a:r>
            <a:r>
              <a:rPr lang="en-US" b="1" dirty="0" smtClean="0">
                <a:solidFill>
                  <a:srgbClr val="0000FF"/>
                </a:solidFill>
              </a:rPr>
              <a:t>: Q </a:t>
            </a:r>
            <a:r>
              <a:rPr lang="en-US" b="1" dirty="0" smtClean="0">
                <a:solidFill>
                  <a:srgbClr val="0000FF"/>
                </a:solidFill>
                <a:sym typeface="Symbol"/>
              </a:rPr>
              <a:t> H</a:t>
            </a:r>
            <a:endParaRPr lang="en-US" b="1" baseline="-25000" dirty="0">
              <a:solidFill>
                <a:srgbClr val="0000FF"/>
              </a:solidFill>
              <a:latin typeface="Times New Roman" pitchFamily="18" charset="0"/>
              <a:cs typeface="Times New Roman" pitchFamily="18" charset="0"/>
            </a:endParaRPr>
          </a:p>
        </p:txBody>
      </p:sp>
      <p:cxnSp>
        <p:nvCxnSpPr>
          <p:cNvPr id="29" name="Straight Connector 28"/>
          <p:cNvCxnSpPr/>
          <p:nvPr/>
        </p:nvCxnSpPr>
        <p:spPr>
          <a:xfrm>
            <a:off x="3933372" y="1452147"/>
            <a:ext cx="0" cy="399071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3323771" y="1679473"/>
            <a:ext cx="363496" cy="497670"/>
          </a:xfrm>
          <a:custGeom>
            <a:avLst/>
            <a:gdLst>
              <a:gd name="connsiteX0" fmla="*/ 0 w 363496"/>
              <a:gd name="connsiteY0" fmla="*/ 62241 h 497670"/>
              <a:gd name="connsiteX1" fmla="*/ 362858 w 363496"/>
              <a:gd name="connsiteY1" fmla="*/ 4184 h 497670"/>
              <a:gd name="connsiteX2" fmla="*/ 87086 w 363496"/>
              <a:gd name="connsiteY2" fmla="*/ 163841 h 497670"/>
              <a:gd name="connsiteX3" fmla="*/ 43543 w 363496"/>
              <a:gd name="connsiteY3" fmla="*/ 497670 h 497670"/>
            </a:gdLst>
            <a:ahLst/>
            <a:cxnLst>
              <a:cxn ang="0">
                <a:pos x="connsiteX0" y="connsiteY0"/>
              </a:cxn>
              <a:cxn ang="0">
                <a:pos x="connsiteX1" y="connsiteY1"/>
              </a:cxn>
              <a:cxn ang="0">
                <a:pos x="connsiteX2" y="connsiteY2"/>
              </a:cxn>
              <a:cxn ang="0">
                <a:pos x="connsiteX3" y="connsiteY3"/>
              </a:cxn>
            </a:cxnLst>
            <a:rect l="l" t="t" r="r" b="b"/>
            <a:pathLst>
              <a:path w="363496" h="497670">
                <a:moveTo>
                  <a:pt x="0" y="62241"/>
                </a:moveTo>
                <a:cubicBezTo>
                  <a:pt x="174172" y="24746"/>
                  <a:pt x="348344" y="-12749"/>
                  <a:pt x="362858" y="4184"/>
                </a:cubicBezTo>
                <a:cubicBezTo>
                  <a:pt x="377372" y="21117"/>
                  <a:pt x="140305" y="81593"/>
                  <a:pt x="87086" y="163841"/>
                </a:cubicBezTo>
                <a:cubicBezTo>
                  <a:pt x="33867" y="246089"/>
                  <a:pt x="38705" y="371879"/>
                  <a:pt x="43543" y="497670"/>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p:cNvSpPr/>
          <p:nvPr/>
        </p:nvSpPr>
        <p:spPr>
          <a:xfrm>
            <a:off x="4169229" y="3309252"/>
            <a:ext cx="1596646" cy="7293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rgbClr val="FFC000"/>
                </a:solidFill>
              </a:rPr>
              <a:t>Vùng</a:t>
            </a:r>
            <a:r>
              <a:rPr lang="en-US" b="1" dirty="0" smtClean="0">
                <a:solidFill>
                  <a:srgbClr val="FFC000"/>
                </a:solidFill>
              </a:rPr>
              <a:t> </a:t>
            </a:r>
            <a:r>
              <a:rPr lang="en-US" b="1" dirty="0" err="1" smtClean="0">
                <a:solidFill>
                  <a:srgbClr val="FFC000"/>
                </a:solidFill>
              </a:rPr>
              <a:t>ổn</a:t>
            </a:r>
            <a:r>
              <a:rPr lang="en-US" b="1" dirty="0" smtClean="0">
                <a:solidFill>
                  <a:srgbClr val="FFC000"/>
                </a:solidFill>
              </a:rPr>
              <a:t> </a:t>
            </a:r>
            <a:r>
              <a:rPr lang="en-US" b="1" dirty="0" err="1" smtClean="0">
                <a:solidFill>
                  <a:srgbClr val="FFC000"/>
                </a:solidFill>
              </a:rPr>
              <a:t>định</a:t>
            </a:r>
            <a:r>
              <a:rPr lang="en-US" b="1" dirty="0" smtClean="0">
                <a:solidFill>
                  <a:srgbClr val="FFC000"/>
                </a:solidFill>
              </a:rPr>
              <a:t>: Q </a:t>
            </a:r>
            <a:r>
              <a:rPr lang="en-US" b="1" dirty="0" smtClean="0">
                <a:solidFill>
                  <a:srgbClr val="FFC000"/>
                </a:solidFill>
                <a:sym typeface="Symbol"/>
              </a:rPr>
              <a:t> H</a:t>
            </a:r>
            <a:endParaRPr lang="en-US" b="1" baseline="-25000" dirty="0">
              <a:solidFill>
                <a:srgbClr val="FFC000"/>
              </a:solidFill>
              <a:latin typeface="Times New Roman" pitchFamily="18" charset="0"/>
              <a:cs typeface="Times New Roman" pitchFamily="18" charset="0"/>
            </a:endParaRPr>
          </a:p>
        </p:txBody>
      </p:sp>
      <p:sp>
        <p:nvSpPr>
          <p:cNvPr id="30" name="Freeform 29"/>
          <p:cNvSpPr/>
          <p:nvPr/>
        </p:nvSpPr>
        <p:spPr>
          <a:xfrm>
            <a:off x="4800967" y="2726485"/>
            <a:ext cx="641890" cy="539229"/>
          </a:xfrm>
          <a:custGeom>
            <a:avLst/>
            <a:gdLst>
              <a:gd name="connsiteX0" fmla="*/ 641890 w 641890"/>
              <a:gd name="connsiteY0" fmla="*/ 31229 h 539229"/>
              <a:gd name="connsiteX1" fmla="*/ 3262 w 641890"/>
              <a:gd name="connsiteY1" fmla="*/ 16715 h 539229"/>
              <a:gd name="connsiteX2" fmla="*/ 380633 w 641890"/>
              <a:gd name="connsiteY2" fmla="*/ 234429 h 539229"/>
              <a:gd name="connsiteX3" fmla="*/ 90347 w 641890"/>
              <a:gd name="connsiteY3" fmla="*/ 539229 h 539229"/>
              <a:gd name="connsiteX4" fmla="*/ 90347 w 641890"/>
              <a:gd name="connsiteY4" fmla="*/ 539229 h 539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890" h="539229">
                <a:moveTo>
                  <a:pt x="641890" y="31229"/>
                </a:moveTo>
                <a:cubicBezTo>
                  <a:pt x="344347" y="7038"/>
                  <a:pt x="46805" y="-17152"/>
                  <a:pt x="3262" y="16715"/>
                </a:cubicBezTo>
                <a:cubicBezTo>
                  <a:pt x="-40281" y="50582"/>
                  <a:pt x="366119" y="147343"/>
                  <a:pt x="380633" y="234429"/>
                </a:cubicBezTo>
                <a:cubicBezTo>
                  <a:pt x="395147" y="321515"/>
                  <a:pt x="90347" y="539229"/>
                  <a:pt x="90347" y="539229"/>
                </a:cubicBezTo>
                <a:lnTo>
                  <a:pt x="90347" y="539229"/>
                </a:ln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09970053"/>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chung</a:t>
            </a:r>
            <a:r>
              <a:rPr lang="en-US" sz="2400" b="1" dirty="0" smtClean="0">
                <a:solidFill>
                  <a:srgbClr val="0070C0"/>
                </a:solidFill>
                <a:latin typeface="Arial" pitchFamily="34" charset="0"/>
                <a:cs typeface="Arial" pitchFamily="34" charset="0"/>
              </a:rPr>
              <a:t> </a:t>
            </a:r>
            <a:r>
              <a:rPr lang="en-US" sz="1600" dirty="0" smtClean="0">
                <a:latin typeface="Arial" pitchFamily="34" charset="0"/>
                <a:cs typeface="Arial" pitchFamily="34" charset="0"/>
              </a:rPr>
              <a:t>(</a:t>
            </a:r>
            <a:r>
              <a:rPr lang="en-US" sz="1600" dirty="0">
                <a:latin typeface="Arial" pitchFamily="34" charset="0"/>
                <a:cs typeface="Arial" pitchFamily="34" charset="0"/>
              </a:rPr>
              <a:t>Characteristic performance curves </a:t>
            </a:r>
            <a:r>
              <a:rPr lang="en-US" sz="1600" dirty="0" smtClean="0">
                <a:latin typeface="Arial" pitchFamily="34" charset="0"/>
                <a:cs typeface="Arial" pitchFamily="34" charset="0"/>
              </a:rPr>
              <a:t>)</a:t>
            </a:r>
            <a:endParaRPr lang="en-US" sz="1600" dirty="0">
              <a:solidFill>
                <a:srgbClr val="0070C0"/>
              </a:solidFill>
              <a:latin typeface="Arial" pitchFamily="34" charset="0"/>
              <a:cs typeface="Arial" pitchFamily="34" charset="0"/>
            </a:endParaRPr>
          </a:p>
        </p:txBody>
      </p:sp>
      <p:grpSp>
        <p:nvGrpSpPr>
          <p:cNvPr id="5" name="Group 4"/>
          <p:cNvGrpSpPr/>
          <p:nvPr/>
        </p:nvGrpSpPr>
        <p:grpSpPr>
          <a:xfrm>
            <a:off x="152400" y="1338380"/>
            <a:ext cx="6457908" cy="4969343"/>
            <a:chOff x="152400" y="1338380"/>
            <a:chExt cx="6457908" cy="4969343"/>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38380"/>
              <a:ext cx="6457908" cy="4969343"/>
            </a:xfrm>
            <a:prstGeom prst="rect">
              <a:avLst/>
            </a:prstGeom>
            <a:noFill/>
            <a:ln>
              <a:noFill/>
            </a:ln>
            <a:effectLst/>
            <a:scene3d>
              <a:camera prst="orthographicFront">
                <a:rot lat="0" lon="0" rev="3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35308" y="1371600"/>
              <a:ext cx="381000" cy="304800"/>
            </a:xfrm>
            <a:prstGeom prst="rect">
              <a:avLst/>
            </a:prstGeom>
            <a:solidFill>
              <a:schemeClr val="bg1"/>
            </a:solidFill>
            <a:ln>
              <a:noFill/>
            </a:ln>
            <a:scene3d>
              <a:camera prst="orthographicFront">
                <a:rot lat="0" lon="0" rev="3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t>
              </a:r>
              <a:endParaRPr lang="en-US" dirty="0">
                <a:solidFill>
                  <a:schemeClr val="tx1"/>
                </a:solidFill>
              </a:endParaRPr>
            </a:p>
          </p:txBody>
        </p:sp>
      </p:grpSp>
      <p:sp>
        <p:nvSpPr>
          <p:cNvPr id="7" name="Rectangle 6"/>
          <p:cNvSpPr/>
          <p:nvPr/>
        </p:nvSpPr>
        <p:spPr>
          <a:xfrm>
            <a:off x="983988" y="6076890"/>
            <a:ext cx="4426212" cy="400110"/>
          </a:xfrm>
          <a:prstGeom prst="rect">
            <a:avLst/>
          </a:prstGeom>
        </p:spPr>
        <p:txBody>
          <a:bodyPr wrap="none">
            <a:spAutoFit/>
          </a:bodyPr>
          <a:lstStyle/>
          <a:p>
            <a:r>
              <a:rPr lang="en-US" sz="2000" b="1" dirty="0" err="1" smtClean="0">
                <a:solidFill>
                  <a:srgbClr val="FF0000"/>
                </a:solidFill>
                <a:latin typeface="Arial" pitchFamily="34" charset="0"/>
                <a:cs typeface="Arial" pitchFamily="34" charset="0"/>
                <a:sym typeface="Wingdings" pitchFamily="2" charset="2"/>
              </a:rPr>
              <a:t>Hình</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Đặc</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tuyến</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chung</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bơm</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ly</a:t>
            </a:r>
            <a:r>
              <a:rPr lang="en-US" sz="2000" b="1" dirty="0" smtClean="0">
                <a:solidFill>
                  <a:srgbClr val="FF0000"/>
                </a:solidFill>
                <a:latin typeface="Arial" pitchFamily="34" charset="0"/>
                <a:cs typeface="Arial" pitchFamily="34" charset="0"/>
                <a:sym typeface="Wingdings" pitchFamily="2" charset="2"/>
              </a:rPr>
              <a:t> </a:t>
            </a:r>
            <a:r>
              <a:rPr lang="en-US" sz="2000" b="1" dirty="0" err="1" smtClean="0">
                <a:solidFill>
                  <a:srgbClr val="FF0000"/>
                </a:solidFill>
                <a:latin typeface="Arial" pitchFamily="34" charset="0"/>
                <a:cs typeface="Arial" pitchFamily="34" charset="0"/>
                <a:sym typeface="Wingdings" pitchFamily="2" charset="2"/>
              </a:rPr>
              <a:t>tâm</a:t>
            </a:r>
            <a:endParaRPr lang="en-US" sz="2000" b="1" dirty="0">
              <a:solidFill>
                <a:srgbClr val="FF0000"/>
              </a:solidFill>
            </a:endParaRPr>
          </a:p>
        </p:txBody>
      </p:sp>
      <p:sp>
        <p:nvSpPr>
          <p:cNvPr id="8" name="Rectangle 7"/>
          <p:cNvSpPr/>
          <p:nvPr/>
        </p:nvSpPr>
        <p:spPr>
          <a:xfrm>
            <a:off x="6553200" y="1585375"/>
            <a:ext cx="2533694" cy="4708981"/>
          </a:xfrm>
          <a:prstGeom prst="rect">
            <a:avLst/>
          </a:prstGeom>
        </p:spPr>
        <p:txBody>
          <a:bodyPr wrap="square">
            <a:spAutoFit/>
          </a:bodyPr>
          <a:lstStyle/>
          <a:p>
            <a:pPr algn="just"/>
            <a:r>
              <a:rPr lang="en-US" sz="2000" dirty="0" err="1" smtClean="0">
                <a:latin typeface="Arial" pitchFamily="34" charset="0"/>
                <a:cs typeface="Arial" pitchFamily="34" charset="0"/>
                <a:sym typeface="Symbol"/>
              </a:rPr>
              <a:t>Dùng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đồ</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thị</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đặc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tuyến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chung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thiết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lập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dụng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bơm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hiệu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quả</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chọn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chế</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việc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thích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hợp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bơm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đồ</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thị</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p–p </a:t>
            </a:r>
            <a:r>
              <a:rPr lang="en-US" sz="2000" dirty="0" err="1" smtClean="0">
                <a:latin typeface="Arial" pitchFamily="34" charset="0"/>
                <a:cs typeface="Arial" pitchFamily="34" charset="0"/>
                <a:sym typeface="Symbol"/>
              </a:rPr>
              <a:t>thể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hiện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chế</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việc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bơm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dụ</a:t>
            </a:r>
            <a:r>
              <a:rPr lang="en-US" sz="2000" dirty="0" smtClean="0">
                <a:latin typeface="Arial" pitchFamily="34" charset="0"/>
                <a:cs typeface="Arial" pitchFamily="34" charset="0"/>
                <a:sym typeface="Symbol"/>
              </a:rPr>
              <a:t>: </a:t>
            </a:r>
            <a:br>
              <a:rPr lang="en-US" sz="2000" dirty="0" smtClean="0">
                <a:latin typeface="Arial" pitchFamily="34" charset="0"/>
                <a:cs typeface="Arial" pitchFamily="34" charset="0"/>
                <a:sym typeface="Symbol"/>
              </a:rPr>
            </a:br>
            <a:r>
              <a:rPr lang="en-US" sz="2000" dirty="0" smtClean="0">
                <a:latin typeface="Arial" pitchFamily="34" charset="0"/>
                <a:cs typeface="Arial" pitchFamily="34" charset="0"/>
                <a:sym typeface="Symbol"/>
              </a:rPr>
              <a:t>n = 1000, Q = 105 l/s, H = 12,5 m;</a:t>
            </a:r>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
            </a:r>
            <a:br>
              <a:rPr lang="en-US" sz="2000" dirty="0" smtClean="0">
                <a:latin typeface="Arial" pitchFamily="34" charset="0"/>
                <a:cs typeface="Arial" pitchFamily="34" charset="0"/>
                <a:sym typeface="Symbol"/>
              </a:rPr>
            </a:br>
            <a:r>
              <a:rPr lang="en-US" sz="2000" dirty="0" smtClean="0">
                <a:latin typeface="Arial" pitchFamily="34" charset="0"/>
                <a:cs typeface="Arial" pitchFamily="34" charset="0"/>
                <a:sym typeface="Symbol"/>
              </a:rPr>
              <a:t>n </a:t>
            </a:r>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750, Q </a:t>
            </a:r>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80 </a:t>
            </a:r>
            <a:r>
              <a:rPr lang="en-US" sz="2000" dirty="0">
                <a:latin typeface="Arial" pitchFamily="34" charset="0"/>
                <a:cs typeface="Arial" pitchFamily="34" charset="0"/>
                <a:sym typeface="Symbol"/>
              </a:rPr>
              <a:t>l/s, H = </a:t>
            </a:r>
            <a:r>
              <a:rPr lang="en-US" sz="2000" dirty="0" smtClean="0">
                <a:latin typeface="Arial" pitchFamily="34" charset="0"/>
                <a:cs typeface="Arial" pitchFamily="34" charset="0"/>
                <a:sym typeface="Symbol"/>
              </a:rPr>
              <a:t>7 m.   </a:t>
            </a:r>
            <a:endParaRPr lang="en-US" sz="2000" dirty="0"/>
          </a:p>
        </p:txBody>
      </p:sp>
      <p:sp>
        <p:nvSpPr>
          <p:cNvPr id="9" name="Rectangle 8"/>
          <p:cNvSpPr/>
          <p:nvPr/>
        </p:nvSpPr>
        <p:spPr>
          <a:xfrm>
            <a:off x="152400" y="1009916"/>
            <a:ext cx="1649811" cy="461665"/>
          </a:xfrm>
          <a:prstGeom prst="rect">
            <a:avLst/>
          </a:prstGeom>
        </p:spPr>
        <p:txBody>
          <a:bodyPr wrap="none">
            <a:spAutoFit/>
          </a:bodyPr>
          <a:lstStyle/>
          <a:p>
            <a:r>
              <a:rPr lang="en-US" sz="2400" b="1" dirty="0" err="1" smtClean="0">
                <a:solidFill>
                  <a:srgbClr val="009900"/>
                </a:solidFill>
                <a:latin typeface="Arial" pitchFamily="34" charset="0"/>
                <a:cs typeface="Arial" pitchFamily="34" charset="0"/>
              </a:rPr>
              <a:t>Ứng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dụng</a:t>
            </a:r>
            <a:endParaRPr lang="en-US" sz="2400" dirty="0">
              <a:solidFill>
                <a:srgbClr val="009900"/>
              </a:solidFill>
            </a:endParaRPr>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59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44605009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6.2 Các thông số cơ bản của bơm</a:t>
            </a:r>
            <a:endParaRPr lang="en-US" sz="3200" dirty="0" smtClean="0">
              <a:solidFill>
                <a:srgbClr val="0000FF"/>
              </a:solidFill>
              <a:latin typeface="Arial" pitchFamily="34" charset="0"/>
              <a:cs typeface="Arial" pitchFamily="34" charset="0"/>
            </a:endParaRPr>
          </a:p>
        </p:txBody>
      </p:sp>
      <p:sp>
        <p:nvSpPr>
          <p:cNvPr id="7" name="Rectangle 6"/>
          <p:cNvSpPr/>
          <p:nvPr/>
        </p:nvSpPr>
        <p:spPr>
          <a:xfrm>
            <a:off x="0" y="552271"/>
            <a:ext cx="9144000" cy="1200329"/>
          </a:xfrm>
          <a:prstGeom prst="rect">
            <a:avLst/>
          </a:prstGeom>
        </p:spPr>
        <p:txBody>
          <a:bodyPr wrap="square">
            <a:spAutoFit/>
          </a:bodyPr>
          <a:lstStyle/>
          <a:p>
            <a:pPr algn="just">
              <a:spcBef>
                <a:spcPct val="50000"/>
              </a:spcBef>
              <a:buClr>
                <a:schemeClr val="bg2"/>
              </a:buClr>
              <a:buSzPct val="90000"/>
            </a:pPr>
            <a:r>
              <a:rPr lang="vi-VN" sz="2400" b="1" dirty="0" smtClean="0">
                <a:solidFill>
                  <a:srgbClr val="FF3399"/>
                </a:solidFill>
                <a:latin typeface="Arial" pitchFamily="34" charset="0"/>
                <a:cs typeface="Arial" pitchFamily="34" charset="0"/>
              </a:rPr>
              <a:t>Cột áp bơm: </a:t>
            </a:r>
            <a:r>
              <a:rPr lang="vi-VN" sz="2400" dirty="0" smtClean="0">
                <a:latin typeface="Arial" pitchFamily="34" charset="0"/>
                <a:cs typeface="Arial" pitchFamily="34" charset="0"/>
              </a:rPr>
              <a:t>áp suất chất lỏng tại miệng ra ống đẩy của bơm hay là năng lượng riêng của chất lỏng thu được khi đi từ ống hút sang ống đẩy của bơm.</a:t>
            </a:r>
          </a:p>
        </p:txBody>
      </p:sp>
      <p:graphicFrame>
        <p:nvGraphicFramePr>
          <p:cNvPr id="2052" name="Object 4"/>
          <p:cNvGraphicFramePr>
            <a:graphicFrameLocks noChangeAspect="1"/>
          </p:cNvGraphicFramePr>
          <p:nvPr/>
        </p:nvGraphicFramePr>
        <p:xfrm>
          <a:off x="3352800" y="1390486"/>
          <a:ext cx="2514600" cy="971714"/>
        </p:xfrm>
        <a:graphic>
          <a:graphicData uri="http://schemas.openxmlformats.org/presentationml/2006/ole">
            <mc:AlternateContent xmlns:mc="http://schemas.openxmlformats.org/markup-compatibility/2006">
              <mc:Choice xmlns:v="urn:schemas-microsoft-com:vml" Requires="v">
                <p:oleObj spid="_x0000_s3225" name="Equation" r:id="rId3" imgW="1117440" imgH="431640" progId="Equation.3">
                  <p:embed/>
                </p:oleObj>
              </mc:Choice>
              <mc:Fallback>
                <p:oleObj name="Equation" r:id="rId3" imgW="1117440" imgH="431640" progId="Equation.3">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1390486"/>
                        <a:ext cx="2514600" cy="971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80" name="Picture 8"/>
          <p:cNvPicPr>
            <a:picLocks noChangeAspect="1" noChangeArrowheads="1"/>
          </p:cNvPicPr>
          <p:nvPr/>
        </p:nvPicPr>
        <p:blipFill>
          <a:blip r:embed="rId5" cstate="print"/>
          <a:srcRect/>
          <a:stretch>
            <a:fillRect/>
          </a:stretch>
        </p:blipFill>
        <p:spPr bwMode="auto">
          <a:xfrm>
            <a:off x="1676400" y="2286000"/>
            <a:ext cx="5791200" cy="4209667"/>
          </a:xfrm>
          <a:prstGeom prst="rect">
            <a:avLst/>
          </a:prstGeom>
          <a:noFill/>
          <a:ln w="9525">
            <a:noFill/>
            <a:miter lim="800000"/>
            <a:headEnd/>
            <a:tailEnd/>
          </a:ln>
        </p:spPr>
      </p:pic>
      <p:sp>
        <p:nvSpPr>
          <p:cNvPr id="20" name="Rectangle 19"/>
          <p:cNvSpPr/>
          <p:nvPr/>
        </p:nvSpPr>
        <p:spPr>
          <a:xfrm>
            <a:off x="3276600" y="6488668"/>
            <a:ext cx="2743059" cy="400110"/>
          </a:xfrm>
          <a:prstGeom prst="rect">
            <a:avLst/>
          </a:prstGeom>
        </p:spPr>
        <p:txBody>
          <a:bodyPr wrap="none">
            <a:spAutoFit/>
          </a:bodyPr>
          <a:lstStyle/>
          <a:p>
            <a:r>
              <a:rPr lang="vi-VN" sz="2000" b="1" dirty="0" smtClean="0">
                <a:latin typeface="Arial" pitchFamily="34" charset="0"/>
                <a:cs typeface="Arial" pitchFamily="34" charset="0"/>
              </a:rPr>
              <a:t>Hình: Sơ đồ đặt bơm</a:t>
            </a:r>
            <a:endParaRPr lang="en-US" sz="2000" b="1" dirty="0"/>
          </a:p>
        </p:txBody>
      </p:sp>
      <p:sp>
        <p:nvSpPr>
          <p:cNvPr id="8"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mhhe.com/engcs/civil/finnemore/graphics/images/fin32020_ch15/Chapter15/images/fin32020_15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0"/>
            <a:ext cx="8497734" cy="64922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57890"/>
            <a:ext cx="9143999" cy="400110"/>
          </a:xfrm>
          <a:prstGeom prst="rect">
            <a:avLst/>
          </a:prstGeom>
        </p:spPr>
        <p:txBody>
          <a:bodyPr wrap="square">
            <a:spAutoFit/>
          </a:bodyPr>
          <a:lstStyle/>
          <a:p>
            <a:pPr algn="ctr"/>
            <a:r>
              <a:rPr lang="en-US" sz="2000" dirty="0" smtClean="0">
                <a:latin typeface="Arial" pitchFamily="34" charset="0"/>
                <a:cs typeface="Arial" pitchFamily="34" charset="0"/>
              </a:rPr>
              <a:t>Figure: Characteristic </a:t>
            </a:r>
            <a:r>
              <a:rPr lang="en-US" sz="2000" dirty="0">
                <a:latin typeface="Arial" pitchFamily="34" charset="0"/>
                <a:cs typeface="Arial" pitchFamily="34" charset="0"/>
              </a:rPr>
              <a:t>curves for a typical mixed-flow centrifugal pump</a:t>
            </a: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35931241"/>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http://www.mhhe.com/engcs/civil/finnemore/graphics/images/fin32020_ch15/Chapter15/images/fin32020_15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76200"/>
            <a:ext cx="6303166" cy="616449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771" y="6211669"/>
            <a:ext cx="9144000" cy="646331"/>
          </a:xfrm>
          <a:prstGeom prst="rect">
            <a:avLst/>
          </a:prstGeom>
        </p:spPr>
        <p:txBody>
          <a:bodyPr wrap="square">
            <a:spAutoFit/>
          </a:bodyPr>
          <a:lstStyle/>
          <a:p>
            <a:pPr algn="just"/>
            <a:r>
              <a:rPr lang="en-US" b="1" dirty="0" smtClean="0">
                <a:latin typeface="Arial" pitchFamily="34" charset="0"/>
                <a:cs typeface="Arial" pitchFamily="34" charset="0"/>
              </a:rPr>
              <a:t>Figure: </a:t>
            </a:r>
            <a:r>
              <a:rPr lang="en-US" b="1" dirty="0">
                <a:latin typeface="Arial" pitchFamily="34" charset="0"/>
                <a:cs typeface="Arial" pitchFamily="34" charset="0"/>
              </a:rPr>
              <a:t>Characteristic performance curves of a typical mixed-flow centrifugal pump </a:t>
            </a:r>
            <a:r>
              <a:rPr lang="en-US" b="1" dirty="0" smtClean="0">
                <a:latin typeface="Arial" pitchFamily="34" charset="0"/>
                <a:cs typeface="Arial" pitchFamily="34" charset="0"/>
              </a:rPr>
              <a:t>at </a:t>
            </a:r>
            <a:r>
              <a:rPr lang="en-US" b="1" dirty="0">
                <a:latin typeface="Arial" pitchFamily="34" charset="0"/>
                <a:cs typeface="Arial" pitchFamily="34" charset="0"/>
              </a:rPr>
              <a:t>various speeds of rotation with contours of equal efficiency. </a:t>
            </a:r>
          </a:p>
        </p:txBody>
      </p:sp>
      <p:sp>
        <p:nvSpPr>
          <p:cNvPr id="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37538948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42079"/>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mạng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làm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việc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bơm</a:t>
            </a:r>
            <a:endParaRPr lang="en-US" sz="1600" dirty="0">
              <a:solidFill>
                <a:srgbClr val="0070C0"/>
              </a:solidFill>
              <a:latin typeface="Arial" pitchFamily="34" charset="0"/>
              <a:cs typeface="Arial" pitchFamily="34" charset="0"/>
            </a:endParaRPr>
          </a:p>
        </p:txBody>
      </p:sp>
      <p:sp>
        <p:nvSpPr>
          <p:cNvPr id="4" name="Rectangle 3"/>
          <p:cNvSpPr/>
          <p:nvPr/>
        </p:nvSpPr>
        <p:spPr>
          <a:xfrm>
            <a:off x="1" y="830715"/>
            <a:ext cx="9143999" cy="1938992"/>
          </a:xfrm>
          <a:prstGeom prst="rect">
            <a:avLst/>
          </a:prstGeom>
        </p:spPr>
        <p:txBody>
          <a:bodyPr wrap="square">
            <a:spAutoFit/>
          </a:bodyPr>
          <a:lstStyle/>
          <a:p>
            <a:pPr algn="just"/>
            <a:r>
              <a:rPr lang="en-US" sz="2400" b="1" dirty="0" err="1" smtClean="0">
                <a:solidFill>
                  <a:srgbClr val="009900"/>
                </a:solidFill>
                <a:latin typeface="Arial" pitchFamily="34" charset="0"/>
                <a:cs typeface="Arial" pitchFamily="34" charset="0"/>
              </a:rPr>
              <a:t>Chọn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bơm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và</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điều</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kiện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làm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việc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tuyến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tuyến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dẫn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chi </a:t>
            </a:r>
            <a:r>
              <a:rPr lang="en-US" sz="2400" dirty="0" err="1" smtClean="0">
                <a:latin typeface="Arial" pitchFamily="34" charset="0"/>
                <a:cs typeface="Arial" pitchFamily="34" charset="0"/>
              </a:rPr>
              <a:t>tiết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ống</a:t>
            </a:r>
            <a:r>
              <a:rPr lang="en-US" sz="2400" dirty="0" smtClean="0">
                <a:latin typeface="Arial" pitchFamily="34" charset="0"/>
                <a:cs typeface="Arial" pitchFamily="34" charset="0"/>
              </a:rPr>
              <a:t>).</a:t>
            </a:r>
          </a:p>
          <a:p>
            <a:pPr algn="just"/>
            <a:r>
              <a:rPr lang="en-US" sz="2400" b="1" dirty="0" err="1" smtClean="0">
                <a:solidFill>
                  <a:srgbClr val="FF6600"/>
                </a:solidFill>
                <a:latin typeface="Arial" pitchFamily="34" charset="0"/>
                <a:cs typeface="Arial" pitchFamily="34" charset="0"/>
              </a:rPr>
              <a:t>Đặc</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tuyến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mạng</a:t>
            </a:r>
            <a:r>
              <a:rPr lang="en-US" sz="2400" b="1" dirty="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ống</a:t>
            </a:r>
            <a:r>
              <a:rPr lang="en-US" sz="2400" b="1" dirty="0" smtClean="0">
                <a:solidFill>
                  <a:srgbClr val="FF6600"/>
                </a:solidFill>
                <a:latin typeface="Arial" pitchFamily="34" charset="0"/>
                <a:cs typeface="Arial" pitchFamily="34" charset="0"/>
              </a:rPr>
              <a:t>: </a:t>
            </a:r>
            <a:r>
              <a:rPr lang="en-US" sz="2400" dirty="0" err="1" smtClean="0">
                <a:latin typeface="Arial" pitchFamily="34" charset="0"/>
                <a:cs typeface="Arial" pitchFamily="34" charset="0"/>
              </a:rPr>
              <a:t>biểu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Q–</a:t>
            </a:r>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mo</a:t>
            </a:r>
            <a:r>
              <a:rPr lang="en-US" sz="2400" dirty="0" smtClean="0">
                <a:latin typeface="Arial" pitchFamily="34" charset="0"/>
                <a:cs typeface="Arial" pitchFamily="34" charset="0"/>
              </a:rPr>
              <a:t> </a:t>
            </a:r>
          </a:p>
          <a:p>
            <a:pPr algn="just"/>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mo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hay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dẫn</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139110495"/>
              </p:ext>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1571" name="Equation" r:id="rId3" imgW="114120" imgH="215640" progId="Equation.3">
                  <p:embed/>
                </p:oleObj>
              </mc:Choice>
              <mc:Fallback>
                <p:oleObj name="Equation" r:id="rId3" imgW="114120" imgH="215640" progId="Equation.3">
                  <p:embed/>
                  <p:pic>
                    <p:nvPicPr>
                      <p:cNvPr id="0" name=""/>
                      <p:cNvPicPr/>
                      <p:nvPr/>
                    </p:nvPicPr>
                    <p:blipFill>
                      <a:blip r:embed="rId4"/>
                      <a:stretch>
                        <a:fillRect/>
                      </a:stretch>
                    </p:blipFill>
                    <p:spPr>
                      <a:xfrm>
                        <a:off x="4514850" y="3321050"/>
                        <a:ext cx="114300" cy="215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003087"/>
              </p:ext>
            </p:extLst>
          </p:nvPr>
        </p:nvGraphicFramePr>
        <p:xfrm>
          <a:off x="76200" y="2363788"/>
          <a:ext cx="8967788" cy="1684337"/>
        </p:xfrm>
        <a:graphic>
          <a:graphicData uri="http://schemas.openxmlformats.org/presentationml/2006/ole">
            <mc:AlternateContent xmlns:mc="http://schemas.openxmlformats.org/markup-compatibility/2006">
              <mc:Choice xmlns:v="urn:schemas-microsoft-com:vml" Requires="v">
                <p:oleObj spid="_x0000_s11572" name="Equation" r:id="rId5" imgW="3517560" imgH="660240" progId="Equation.3">
                  <p:embed/>
                </p:oleObj>
              </mc:Choice>
              <mc:Fallback>
                <p:oleObj name="Equation" r:id="rId5" imgW="3517560" imgH="660240" progId="Equation.3">
                  <p:embed/>
                  <p:pic>
                    <p:nvPicPr>
                      <p:cNvPr id="0" name=""/>
                      <p:cNvPicPr/>
                      <p:nvPr/>
                    </p:nvPicPr>
                    <p:blipFill>
                      <a:blip r:embed="rId6"/>
                      <a:stretch>
                        <a:fillRect/>
                      </a:stretch>
                    </p:blipFill>
                    <p:spPr>
                      <a:xfrm>
                        <a:off x="76200" y="2363788"/>
                        <a:ext cx="8967788" cy="1684337"/>
                      </a:xfrm>
                      <a:prstGeom prst="rect">
                        <a:avLst/>
                      </a:prstGeom>
                    </p:spPr>
                  </p:pic>
                </p:oleObj>
              </mc:Fallback>
            </mc:AlternateContent>
          </a:graphicData>
        </a:graphic>
      </p:graphicFrame>
      <p:grpSp>
        <p:nvGrpSpPr>
          <p:cNvPr id="13" name="Group 12"/>
          <p:cNvGrpSpPr/>
          <p:nvPr/>
        </p:nvGrpSpPr>
        <p:grpSpPr>
          <a:xfrm>
            <a:off x="986976" y="3733800"/>
            <a:ext cx="7776024" cy="960527"/>
            <a:chOff x="1219200" y="4017666"/>
            <a:chExt cx="7776024" cy="960527"/>
          </a:xfrm>
        </p:grpSpPr>
        <p:sp>
          <p:nvSpPr>
            <p:cNvPr id="8" name="Rectangle 7"/>
            <p:cNvSpPr/>
            <p:nvPr/>
          </p:nvSpPr>
          <p:spPr>
            <a:xfrm>
              <a:off x="1219200" y="4046694"/>
              <a:ext cx="1752600" cy="738664"/>
            </a:xfrm>
            <a:prstGeom prst="rect">
              <a:avLst/>
            </a:prstGeom>
          </p:spPr>
          <p:txBody>
            <a:bodyPr wrap="square">
              <a:spAutoFit/>
            </a:bodyPr>
            <a:lstStyle/>
            <a:p>
              <a:pPr algn="just"/>
              <a:r>
                <a:rPr lang="en-US" sz="1400" b="1" dirty="0" err="1" smtClean="0">
                  <a:latin typeface="Arial" pitchFamily="34" charset="0"/>
                  <a:cs typeface="Arial" pitchFamily="34" charset="0"/>
                </a:rPr>
                <a:t>Chênh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lệch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chiều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cao</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hình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học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giữa</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đầu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hút</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và</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đẩy</a:t>
              </a:r>
              <a:endParaRPr lang="en-US" sz="1400" b="1" dirty="0"/>
            </a:p>
          </p:txBody>
        </p:sp>
        <p:sp>
          <p:nvSpPr>
            <p:cNvPr id="9" name="Rectangle 8"/>
            <p:cNvSpPr/>
            <p:nvPr/>
          </p:nvSpPr>
          <p:spPr>
            <a:xfrm>
              <a:off x="7166424" y="4017666"/>
              <a:ext cx="1828800" cy="523220"/>
            </a:xfrm>
            <a:prstGeom prst="rect">
              <a:avLst/>
            </a:prstGeom>
          </p:spPr>
          <p:txBody>
            <a:bodyPr wrap="square">
              <a:spAutoFit/>
            </a:bodyPr>
            <a:lstStyle/>
            <a:p>
              <a:pPr algn="just"/>
              <a:r>
                <a:rPr lang="en-US" sz="1400" b="1" dirty="0" err="1" smtClean="0">
                  <a:latin typeface="Arial" pitchFamily="34" charset="0"/>
                  <a:cs typeface="Arial" pitchFamily="34" charset="0"/>
                </a:rPr>
                <a:t>Trở</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lực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thủy</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lực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trong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mạng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ống</a:t>
              </a:r>
              <a:endParaRPr lang="en-US" sz="1400" b="1" dirty="0"/>
            </a:p>
          </p:txBody>
        </p:sp>
        <p:sp>
          <p:nvSpPr>
            <p:cNvPr id="10" name="Rectangle 9"/>
            <p:cNvSpPr/>
            <p:nvPr/>
          </p:nvSpPr>
          <p:spPr>
            <a:xfrm>
              <a:off x="2971800" y="4038600"/>
              <a:ext cx="1600200" cy="738664"/>
            </a:xfrm>
            <a:prstGeom prst="rect">
              <a:avLst/>
            </a:prstGeom>
          </p:spPr>
          <p:txBody>
            <a:bodyPr wrap="square">
              <a:spAutoFit/>
            </a:bodyPr>
            <a:lstStyle/>
            <a:p>
              <a:pPr algn="just"/>
              <a:r>
                <a:rPr lang="en-US" sz="1400" b="1" dirty="0" err="1" smtClean="0">
                  <a:latin typeface="Arial" pitchFamily="34" charset="0"/>
                  <a:cs typeface="Arial" pitchFamily="34" charset="0"/>
                </a:rPr>
                <a:t>Chênh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lệch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áp</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suất</a:t>
              </a:r>
              <a:r>
                <a:rPr lang="en-US" sz="1400" b="1" dirty="0" smtClean="0">
                  <a:latin typeface="Arial" pitchFamily="34" charset="0"/>
                  <a:cs typeface="Arial" pitchFamily="34" charset="0"/>
                </a:rPr>
                <a:t> ở </a:t>
              </a:r>
              <a:r>
                <a:rPr lang="en-US" sz="1400" b="1" dirty="0" err="1" smtClean="0">
                  <a:latin typeface="Arial" pitchFamily="34" charset="0"/>
                  <a:cs typeface="Arial" pitchFamily="34" charset="0"/>
                </a:rPr>
                <a:t>đầu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hút</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và</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cuối</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ống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đẩy</a:t>
              </a:r>
              <a:endParaRPr lang="en-US" sz="1400" b="1" dirty="0"/>
            </a:p>
          </p:txBody>
        </p:sp>
        <p:sp>
          <p:nvSpPr>
            <p:cNvPr id="11" name="Rectangle 10"/>
            <p:cNvSpPr/>
            <p:nvPr/>
          </p:nvSpPr>
          <p:spPr>
            <a:xfrm>
              <a:off x="4847766" y="4024086"/>
              <a:ext cx="1752600" cy="954107"/>
            </a:xfrm>
            <a:prstGeom prst="rect">
              <a:avLst/>
            </a:prstGeom>
          </p:spPr>
          <p:txBody>
            <a:bodyPr wrap="square">
              <a:spAutoFit/>
            </a:bodyPr>
            <a:lstStyle/>
            <a:p>
              <a:pPr algn="just"/>
              <a:r>
                <a:rPr lang="en-US" sz="1400" b="1" dirty="0" err="1" smtClean="0">
                  <a:latin typeface="Arial" pitchFamily="34" charset="0"/>
                  <a:cs typeface="Arial" pitchFamily="34" charset="0"/>
                </a:rPr>
                <a:t>Chênh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lệch</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áp</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để</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khắc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phục</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động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năng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giữa</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đầu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hút</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và</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đầu</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đẩy</a:t>
              </a:r>
              <a:endParaRPr lang="en-US" sz="1400" b="1" dirty="0"/>
            </a:p>
          </p:txBody>
        </p:sp>
      </p:grpSp>
      <p:sp>
        <p:nvSpPr>
          <p:cNvPr id="12" name="Rectangle 11"/>
          <p:cNvSpPr/>
          <p:nvPr/>
        </p:nvSpPr>
        <p:spPr>
          <a:xfrm>
            <a:off x="-43576" y="4620398"/>
            <a:ext cx="4283530" cy="461665"/>
          </a:xfrm>
          <a:prstGeom prst="rect">
            <a:avLst/>
          </a:prstGeom>
        </p:spPr>
        <p:txBody>
          <a:bodyPr wrap="square">
            <a:spAutoFit/>
          </a:bodyPr>
          <a:lstStyle/>
          <a:p>
            <a:pPr algn="just"/>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đ</a:t>
            </a:r>
            <a:r>
              <a:rPr lang="en-US" sz="2400" dirty="0" smtClean="0">
                <a:latin typeface="Times New Roman" pitchFamily="18" charset="0"/>
                <a:cs typeface="Times New Roman" pitchFamily="18" charset="0"/>
              </a:rPr>
              <a:t> =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h</a:t>
            </a:r>
            <a:r>
              <a:rPr lang="en-US" sz="2400" dirty="0" smtClean="0">
                <a:latin typeface="Times New Roman" pitchFamily="18" charset="0"/>
                <a:cs typeface="Times New Roman" pitchFamily="18" charset="0"/>
              </a:rPr>
              <a:t> = v = 4Q/</a:t>
            </a:r>
            <a:r>
              <a:rPr lang="en-US" sz="2400" dirty="0" smtClean="0">
                <a:latin typeface="Times New Roman" pitchFamily="18" charset="0"/>
                <a:cs typeface="Times New Roman" pitchFamily="18" charset="0"/>
                <a:sym typeface="Symbol"/>
              </a:rPr>
              <a:t>d</a:t>
            </a:r>
            <a:r>
              <a:rPr lang="en-US" sz="2400" baseline="30000" dirty="0" smtClean="0">
                <a:latin typeface="Times New Roman" pitchFamily="18" charset="0"/>
                <a:cs typeface="Times New Roman" pitchFamily="18" charset="0"/>
                <a:sym typeface="Symbol"/>
              </a:rPr>
              <a:t>2</a:t>
            </a:r>
            <a:r>
              <a:rPr lang="en-US" sz="2400" dirty="0" smtClean="0">
                <a:latin typeface="Times New Roman" pitchFamily="18" charset="0"/>
                <a:cs typeface="Times New Roman" pitchFamily="18" charset="0"/>
              </a:rPr>
              <a:t> </a:t>
            </a:r>
            <a:r>
              <a:rPr lang="en-US" sz="2400" dirty="0" err="1" smtClean="0">
                <a:latin typeface="Arial" pitchFamily="34" charset="0"/>
                <a:cs typeface="Arial" pitchFamily="34" charset="0"/>
              </a:rPr>
              <a:t>thì</a:t>
            </a:r>
            <a:r>
              <a:rPr lang="en-US" sz="2400" dirty="0" smtClean="0">
                <a:latin typeface="Arial" pitchFamily="34" charset="0"/>
                <a:cs typeface="Arial" pitchFamily="34" charset="0"/>
              </a:rPr>
              <a:t> </a:t>
            </a:r>
            <a:endParaRPr lang="en-US" sz="24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005345954"/>
              </p:ext>
            </p:extLst>
          </p:nvPr>
        </p:nvGraphicFramePr>
        <p:xfrm>
          <a:off x="838200" y="4876800"/>
          <a:ext cx="8027988" cy="1627187"/>
        </p:xfrm>
        <a:graphic>
          <a:graphicData uri="http://schemas.openxmlformats.org/presentationml/2006/ole">
            <mc:AlternateContent xmlns:mc="http://schemas.openxmlformats.org/markup-compatibility/2006">
              <mc:Choice xmlns:v="urn:schemas-microsoft-com:vml" Requires="v">
                <p:oleObj spid="_x0000_s11573" name="Equation" r:id="rId7" imgW="3136680" imgH="634680" progId="Equation.3">
                  <p:embed/>
                </p:oleObj>
              </mc:Choice>
              <mc:Fallback>
                <p:oleObj name="Equation" r:id="rId7" imgW="3136680" imgH="634680" progId="Equation.3">
                  <p:embed/>
                  <p:pic>
                    <p:nvPicPr>
                      <p:cNvPr id="0" name="Object 4"/>
                      <p:cNvPicPr>
                        <a:picLocks noChangeAspect="1" noChangeArrowheads="1"/>
                      </p:cNvPicPr>
                      <p:nvPr/>
                    </p:nvPicPr>
                    <p:blipFill>
                      <a:blip r:embed="rId8"/>
                      <a:srcRect/>
                      <a:stretch>
                        <a:fillRect/>
                      </a:stretch>
                    </p:blipFill>
                    <p:spPr bwMode="auto">
                      <a:xfrm>
                        <a:off x="838200" y="4876800"/>
                        <a:ext cx="8027988" cy="1627187"/>
                      </a:xfrm>
                      <a:prstGeom prst="rect">
                        <a:avLst/>
                      </a:prstGeom>
                      <a:noFill/>
                      <a:ln>
                        <a:noFill/>
                      </a:ln>
                    </p:spPr>
                  </p:pic>
                </p:oleObj>
              </mc:Fallback>
            </mc:AlternateContent>
          </a:graphicData>
        </a:graphic>
      </p:graphicFrame>
      <p:sp>
        <p:nvSpPr>
          <p:cNvPr id="15" name="Rectangle 14"/>
          <p:cNvSpPr/>
          <p:nvPr/>
        </p:nvSpPr>
        <p:spPr>
          <a:xfrm>
            <a:off x="934869" y="6409232"/>
            <a:ext cx="5237331" cy="461665"/>
          </a:xfrm>
          <a:prstGeom prst="rect">
            <a:avLst/>
          </a:prstGeom>
        </p:spPr>
        <p:txBody>
          <a:bodyPr wrap="none">
            <a:spAutoFit/>
          </a:bodyPr>
          <a:lstStyle/>
          <a:p>
            <a:pPr algn="just"/>
            <a:r>
              <a:rPr lang="en-US" sz="2400" b="1" dirty="0" err="1">
                <a:solidFill>
                  <a:srgbClr val="FF0000"/>
                </a:solidFill>
                <a:latin typeface="Arial" pitchFamily="34" charset="0"/>
                <a:cs typeface="Arial" pitchFamily="34" charset="0"/>
              </a:rPr>
              <a:t>Phương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trình</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đặc</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tuyến</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mạng</a:t>
            </a:r>
            <a:r>
              <a:rPr lang="en-US" sz="2400" b="1" dirty="0">
                <a:solidFill>
                  <a:srgbClr val="FF0000"/>
                </a:solidFill>
                <a:latin typeface="Arial" pitchFamily="34" charset="0"/>
                <a:cs typeface="Arial" pitchFamily="34" charset="0"/>
              </a:rPr>
              <a:t> </a:t>
            </a:r>
            <a:r>
              <a:rPr lang="en-US" sz="2400" b="1" dirty="0" err="1">
                <a:solidFill>
                  <a:srgbClr val="FF0000"/>
                </a:solidFill>
                <a:latin typeface="Arial" pitchFamily="34" charset="0"/>
                <a:cs typeface="Arial" pitchFamily="34" charset="0"/>
              </a:rPr>
              <a:t>ống</a:t>
            </a:r>
            <a:endParaRPr lang="en-US" sz="2400" b="1" dirty="0">
              <a:solidFill>
                <a:srgbClr val="FF0000"/>
              </a:solidFill>
              <a:latin typeface="Arial" pitchFamily="34" charset="0"/>
              <a:cs typeface="Arial" pitchFamily="34" charset="0"/>
            </a:endParaRPr>
          </a:p>
        </p:txBody>
      </p:sp>
      <p:sp>
        <p:nvSpPr>
          <p:cNvPr id="16" name="Freeform 15"/>
          <p:cNvSpPr/>
          <p:nvPr/>
        </p:nvSpPr>
        <p:spPr>
          <a:xfrm>
            <a:off x="87023" y="5457371"/>
            <a:ext cx="1074120" cy="1016000"/>
          </a:xfrm>
          <a:custGeom>
            <a:avLst/>
            <a:gdLst>
              <a:gd name="connsiteX0" fmla="*/ 827377 w 1074120"/>
              <a:gd name="connsiteY0" fmla="*/ 0 h 1016000"/>
              <a:gd name="connsiteX1" fmla="*/ 63 w 1074120"/>
              <a:gd name="connsiteY1" fmla="*/ 377372 h 1016000"/>
              <a:gd name="connsiteX2" fmla="*/ 783834 w 1074120"/>
              <a:gd name="connsiteY2" fmla="*/ 449943 h 1016000"/>
              <a:gd name="connsiteX3" fmla="*/ 1074120 w 1074120"/>
              <a:gd name="connsiteY3" fmla="*/ 1016000 h 1016000"/>
            </a:gdLst>
            <a:ahLst/>
            <a:cxnLst>
              <a:cxn ang="0">
                <a:pos x="connsiteX0" y="connsiteY0"/>
              </a:cxn>
              <a:cxn ang="0">
                <a:pos x="connsiteX1" y="connsiteY1"/>
              </a:cxn>
              <a:cxn ang="0">
                <a:pos x="connsiteX2" y="connsiteY2"/>
              </a:cxn>
              <a:cxn ang="0">
                <a:pos x="connsiteX3" y="connsiteY3"/>
              </a:cxn>
            </a:cxnLst>
            <a:rect l="l" t="t" r="r" b="b"/>
            <a:pathLst>
              <a:path w="1074120" h="1016000">
                <a:moveTo>
                  <a:pt x="827377" y="0"/>
                </a:moveTo>
                <a:cubicBezTo>
                  <a:pt x="417348" y="151191"/>
                  <a:pt x="7320" y="302382"/>
                  <a:pt x="63" y="377372"/>
                </a:cubicBezTo>
                <a:cubicBezTo>
                  <a:pt x="-7194" y="452362"/>
                  <a:pt x="604824" y="343505"/>
                  <a:pt x="783834" y="449943"/>
                </a:cubicBezTo>
                <a:cubicBezTo>
                  <a:pt x="962844" y="556381"/>
                  <a:pt x="1018482" y="786190"/>
                  <a:pt x="1074120" y="1016000"/>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65875779"/>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5289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mạng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làm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việc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bơm</a:t>
            </a:r>
            <a:endParaRPr lang="en-US" sz="1600" dirty="0">
              <a:solidFill>
                <a:srgbClr val="0070C0"/>
              </a:solidFill>
              <a:latin typeface="Arial" pitchFamily="34" charset="0"/>
              <a:cs typeface="Arial" pitchFamily="34" charset="0"/>
            </a:endParaRPr>
          </a:p>
        </p:txBody>
      </p:sp>
      <p:sp>
        <p:nvSpPr>
          <p:cNvPr id="7" name="Rectangle 6"/>
          <p:cNvSpPr/>
          <p:nvPr/>
        </p:nvSpPr>
        <p:spPr>
          <a:xfrm>
            <a:off x="0" y="990600"/>
            <a:ext cx="9144001" cy="461665"/>
          </a:xfrm>
          <a:prstGeom prst="rect">
            <a:avLst/>
          </a:prstGeom>
        </p:spPr>
        <p:txBody>
          <a:bodyPr wrap="square">
            <a:spAutoFit/>
          </a:bodyPr>
          <a:lstStyle/>
          <a:p>
            <a:pPr algn="just"/>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tuyến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làm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việc</a:t>
            </a:r>
            <a:r>
              <a:rPr lang="en-US" sz="2400" b="1" dirty="0" smtClean="0">
                <a:solidFill>
                  <a:srgbClr val="009900"/>
                </a:solidFill>
                <a:latin typeface="Arial" pitchFamily="34" charset="0"/>
                <a:cs typeface="Arial" pitchFamily="34" charset="0"/>
              </a:rPr>
              <a:t> </a:t>
            </a:r>
            <a:r>
              <a:rPr lang="en-US" sz="2400" dirty="0" smtClean="0">
                <a:latin typeface="Arial" pitchFamily="34" charset="0"/>
                <a:cs typeface="Arial" pitchFamily="34" charset="0"/>
              </a:rPr>
              <a:t>(characteristic </a:t>
            </a:r>
            <a:r>
              <a:rPr lang="en-US" sz="2400" dirty="0">
                <a:latin typeface="Arial" pitchFamily="34" charset="0"/>
                <a:cs typeface="Arial" pitchFamily="34" charset="0"/>
              </a:rPr>
              <a:t>performance </a:t>
            </a:r>
            <a:r>
              <a:rPr lang="en-US" sz="2400" dirty="0" smtClean="0">
                <a:latin typeface="Arial" pitchFamily="34" charset="0"/>
                <a:cs typeface="Arial" pitchFamily="34" charset="0"/>
              </a:rPr>
              <a:t>curve):</a:t>
            </a:r>
            <a:endParaRPr lang="en-US" sz="2400" dirty="0">
              <a:latin typeface="Arial" pitchFamily="34" charset="0"/>
              <a:cs typeface="Arial" pitchFamily="34" charset="0"/>
            </a:endParaRPr>
          </a:p>
        </p:txBody>
      </p:sp>
      <p:grpSp>
        <p:nvGrpSpPr>
          <p:cNvPr id="19" name="Group 18"/>
          <p:cNvGrpSpPr/>
          <p:nvPr/>
        </p:nvGrpSpPr>
        <p:grpSpPr>
          <a:xfrm>
            <a:off x="3272970" y="1574540"/>
            <a:ext cx="5871030" cy="4499374"/>
            <a:chOff x="1291770" y="1520426"/>
            <a:chExt cx="5871030" cy="4499374"/>
          </a:xfrm>
        </p:grpSpPr>
        <p:grpSp>
          <p:nvGrpSpPr>
            <p:cNvPr id="17" name="Group 16"/>
            <p:cNvGrpSpPr/>
            <p:nvPr/>
          </p:nvGrpSpPr>
          <p:grpSpPr>
            <a:xfrm>
              <a:off x="1291770" y="1520426"/>
              <a:ext cx="5871030" cy="4499374"/>
              <a:chOff x="1291770" y="1749026"/>
              <a:chExt cx="5871030" cy="4499374"/>
            </a:xfrm>
          </p:grpSpPr>
          <p:pic>
            <p:nvPicPr>
              <p:cNvPr id="8" name="Picture 7" descr="http://www.mhhe.com/engcs/civil/finnemore/graphics/images/fin32020_ch15/Chapter15/images/fin32020_15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778054"/>
                <a:ext cx="5715000" cy="438912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V="1">
                <a:off x="1690914" y="1749026"/>
                <a:ext cx="0" cy="416554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291770" y="28956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6" name="Rectangle 15"/>
              <p:cNvSpPr/>
              <p:nvPr/>
            </p:nvSpPr>
            <p:spPr>
              <a:xfrm>
                <a:off x="4550229" y="5943600"/>
                <a:ext cx="3810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rPr>
                  <a:t>Q</a:t>
                </a:r>
                <a:endParaRPr lang="en-US" b="1" dirty="0">
                  <a:solidFill>
                    <a:schemeClr val="tx1"/>
                  </a:solidFill>
                  <a:latin typeface="Arial" pitchFamily="34" charset="0"/>
                  <a:cs typeface="Arial" pitchFamily="34" charset="0"/>
                </a:endParaRPr>
              </a:p>
            </p:txBody>
          </p:sp>
        </p:grpSp>
        <p:cxnSp>
          <p:nvCxnSpPr>
            <p:cNvPr id="18" name="Straight Arrow Connector 17"/>
            <p:cNvCxnSpPr/>
            <p:nvPr/>
          </p:nvCxnSpPr>
          <p:spPr>
            <a:xfrm>
              <a:off x="1676400" y="5667828"/>
              <a:ext cx="54864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3657599" y="5997714"/>
            <a:ext cx="5486401" cy="707886"/>
          </a:xfrm>
          <a:prstGeom prst="rect">
            <a:avLst/>
          </a:prstGeom>
        </p:spPr>
        <p:txBody>
          <a:bodyPr wrap="square">
            <a:spAutoFit/>
          </a:bodyPr>
          <a:lstStyle/>
          <a:p>
            <a:pPr algn="just"/>
            <a:r>
              <a:rPr lang="en-US" sz="2000" b="1" dirty="0" err="1" smtClean="0">
                <a:solidFill>
                  <a:srgbClr val="009900"/>
                </a:solidFill>
                <a:latin typeface="Arial" pitchFamily="34" charset="0"/>
                <a:cs typeface="Arial" pitchFamily="34" charset="0"/>
              </a:rPr>
              <a:t>Hình</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Đường</a:t>
            </a:r>
            <a:r>
              <a:rPr lang="en-US" sz="2000" b="1" dirty="0" smtClean="0">
                <a:solidFill>
                  <a:srgbClr val="009900"/>
                </a:solidFill>
                <a:latin typeface="Arial" pitchFamily="34" charset="0"/>
                <a:cs typeface="Arial" pitchFamily="34" charset="0"/>
              </a:rPr>
              <a:t> </a:t>
            </a:r>
            <a:r>
              <a:rPr lang="en-US" sz="2000" b="1" dirty="0" err="1">
                <a:solidFill>
                  <a:srgbClr val="009900"/>
                </a:solidFill>
                <a:latin typeface="Arial" pitchFamily="34" charset="0"/>
                <a:cs typeface="Arial" pitchFamily="34" charset="0"/>
              </a:rPr>
              <a:t>đ</a:t>
            </a:r>
            <a:r>
              <a:rPr lang="en-US" sz="2000" b="1" dirty="0" err="1" smtClean="0">
                <a:solidFill>
                  <a:srgbClr val="009900"/>
                </a:solidFill>
                <a:latin typeface="Arial" pitchFamily="34" charset="0"/>
                <a:cs typeface="Arial" pitchFamily="34" charset="0"/>
              </a:rPr>
              <a:t>ặc</a:t>
            </a:r>
            <a:r>
              <a:rPr lang="en-US" sz="2000" b="1" dirty="0" smtClean="0">
                <a:solidFill>
                  <a:srgbClr val="009900"/>
                </a:solidFill>
                <a:latin typeface="Arial" pitchFamily="34" charset="0"/>
                <a:cs typeface="Arial" pitchFamily="34" charset="0"/>
              </a:rPr>
              <a:t> </a:t>
            </a:r>
            <a:r>
              <a:rPr lang="en-US" sz="2000" b="1" dirty="0" err="1">
                <a:solidFill>
                  <a:srgbClr val="009900"/>
                </a:solidFill>
                <a:latin typeface="Arial" pitchFamily="34" charset="0"/>
                <a:cs typeface="Arial" pitchFamily="34" charset="0"/>
              </a:rPr>
              <a:t>tuyến</a:t>
            </a:r>
            <a:r>
              <a:rPr lang="en-US" sz="2000" b="1" dirty="0">
                <a:solidFill>
                  <a:srgbClr val="009900"/>
                </a:solidFill>
                <a:latin typeface="Arial" pitchFamily="34" charset="0"/>
                <a:cs typeface="Arial" pitchFamily="34" charset="0"/>
              </a:rPr>
              <a:t> </a:t>
            </a:r>
            <a:r>
              <a:rPr lang="en-US" sz="2000" b="1" dirty="0" err="1">
                <a:solidFill>
                  <a:srgbClr val="009900"/>
                </a:solidFill>
                <a:latin typeface="Arial" pitchFamily="34" charset="0"/>
                <a:cs typeface="Arial" pitchFamily="34" charset="0"/>
              </a:rPr>
              <a:t>làm</a:t>
            </a:r>
            <a:r>
              <a:rPr lang="en-US" sz="2000" b="1" dirty="0">
                <a:solidFill>
                  <a:srgbClr val="009900"/>
                </a:solidFill>
                <a:latin typeface="Arial" pitchFamily="34" charset="0"/>
                <a:cs typeface="Arial" pitchFamily="34" charset="0"/>
              </a:rPr>
              <a:t> </a:t>
            </a:r>
            <a:r>
              <a:rPr lang="en-US" sz="2000" b="1" dirty="0" err="1">
                <a:solidFill>
                  <a:srgbClr val="009900"/>
                </a:solidFill>
                <a:latin typeface="Arial" pitchFamily="34" charset="0"/>
                <a:cs typeface="Arial" pitchFamily="34" charset="0"/>
              </a:rPr>
              <a:t>việc</a:t>
            </a:r>
            <a:r>
              <a:rPr lang="en-US" sz="2000" b="1" dirty="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và</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điểm</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làm</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việc</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của</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bơm</a:t>
            </a:r>
            <a:r>
              <a:rPr lang="en-US" sz="2000" b="1" dirty="0" smtClean="0">
                <a:solidFill>
                  <a:srgbClr val="009900"/>
                </a:solidFill>
                <a:latin typeface="Arial" pitchFamily="34" charset="0"/>
                <a:cs typeface="Arial" pitchFamily="34" charset="0"/>
              </a:rPr>
              <a:t>.</a:t>
            </a:r>
            <a:endParaRPr lang="en-US" sz="2000" dirty="0"/>
          </a:p>
        </p:txBody>
      </p:sp>
      <p:sp>
        <p:nvSpPr>
          <p:cNvPr id="21" name="Rectangle 20"/>
          <p:cNvSpPr/>
          <p:nvPr/>
        </p:nvSpPr>
        <p:spPr>
          <a:xfrm>
            <a:off x="3630" y="1447800"/>
            <a:ext cx="3430812" cy="2677656"/>
          </a:xfrm>
          <a:prstGeom prst="rect">
            <a:avLst/>
          </a:prstGeom>
        </p:spPr>
        <p:txBody>
          <a:bodyPr wrap="square">
            <a:spAutoFit/>
          </a:bodyPr>
          <a:lstStyle/>
          <a:p>
            <a:pPr algn="just"/>
            <a:r>
              <a:rPr lang="en-US" sz="2400" dirty="0" err="1">
                <a:latin typeface="Arial" pitchFamily="34" charset="0"/>
                <a:cs typeface="Arial" pitchFamily="34" charset="0"/>
              </a:rPr>
              <a:t>Đ</a:t>
            </a:r>
            <a:r>
              <a:rPr lang="en-US" sz="2400" dirty="0" err="1" smtClean="0">
                <a:latin typeface="Arial" pitchFamily="34" charset="0"/>
                <a:cs typeface="Arial" pitchFamily="34" charset="0"/>
              </a:rPr>
              <a:t>ồ</a:t>
            </a:r>
            <a:r>
              <a:rPr lang="en-US" sz="2400" dirty="0" smtClean="0">
                <a:latin typeface="Arial" pitchFamily="34" charset="0"/>
                <a:cs typeface="Arial" pitchFamily="34" charset="0"/>
              </a:rPr>
              <a:t> </a:t>
            </a:r>
            <a:r>
              <a:rPr lang="en-US" sz="2400" dirty="0" err="1">
                <a:latin typeface="Arial" pitchFamily="34" charset="0"/>
                <a:cs typeface="Arial" pitchFamily="34" charset="0"/>
              </a:rPr>
              <a:t>thị</a:t>
            </a:r>
            <a:r>
              <a:rPr lang="en-US" sz="2400" dirty="0">
                <a:latin typeface="Arial" pitchFamily="34" charset="0"/>
                <a:cs typeface="Arial" pitchFamily="34" charset="0"/>
              </a:rPr>
              <a:t> </a:t>
            </a:r>
            <a:r>
              <a:rPr lang="en-US" sz="2400" dirty="0" err="1">
                <a:latin typeface="Arial" pitchFamily="34" charset="0"/>
                <a:cs typeface="Arial" pitchFamily="34" charset="0"/>
              </a:rPr>
              <a:t>phối</a:t>
            </a:r>
            <a:r>
              <a:rPr lang="en-US" sz="2400" dirty="0">
                <a:latin typeface="Arial" pitchFamily="34" charset="0"/>
                <a:cs typeface="Arial" pitchFamily="34" charset="0"/>
              </a:rPr>
              <a:t> </a:t>
            </a:r>
            <a:r>
              <a:rPr lang="en-US" sz="2400" dirty="0" err="1">
                <a:latin typeface="Arial" pitchFamily="34" charset="0"/>
                <a:cs typeface="Arial" pitchFamily="34" charset="0"/>
              </a:rPr>
              <a:t>hợp</a:t>
            </a:r>
            <a:r>
              <a:rPr lang="en-US" sz="2400" dirty="0">
                <a:latin typeface="Arial" pitchFamily="34" charset="0"/>
                <a:cs typeface="Arial" pitchFamily="34" charset="0"/>
              </a:rPr>
              <a:t> </a:t>
            </a:r>
            <a:r>
              <a:rPr lang="en-US" sz="2400" dirty="0" err="1">
                <a:latin typeface="Arial" pitchFamily="34" charset="0"/>
                <a:cs typeface="Arial" pitchFamily="34" charset="0"/>
              </a:rPr>
              <a:t>đặc</a:t>
            </a:r>
            <a:r>
              <a:rPr lang="en-US" sz="2400" dirty="0">
                <a:latin typeface="Arial" pitchFamily="34" charset="0"/>
                <a:cs typeface="Arial" pitchFamily="34" charset="0"/>
              </a:rPr>
              <a:t> </a:t>
            </a:r>
            <a:r>
              <a:rPr lang="en-US" sz="2400" dirty="0" err="1">
                <a:latin typeface="Arial" pitchFamily="34" charset="0"/>
                <a:cs typeface="Arial" pitchFamily="34" charset="0"/>
              </a:rPr>
              <a:t>tuyến</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mạng</a:t>
            </a:r>
            <a:r>
              <a:rPr lang="en-US" sz="2400" dirty="0">
                <a:latin typeface="Arial" pitchFamily="34" charset="0"/>
                <a:cs typeface="Arial" pitchFamily="34" charset="0"/>
              </a:rPr>
              <a:t> </a:t>
            </a:r>
            <a:r>
              <a:rPr lang="en-US" sz="2400" dirty="0" err="1">
                <a:latin typeface="Arial" pitchFamily="34" charset="0"/>
                <a:cs typeface="Arial" pitchFamily="34" charset="0"/>
              </a:rPr>
              <a:t>ống</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làm</a:t>
            </a:r>
            <a:r>
              <a:rPr lang="en-US" sz="2400" dirty="0">
                <a:latin typeface="Arial" pitchFamily="34" charset="0"/>
                <a:cs typeface="Arial" pitchFamily="34" charset="0"/>
              </a:rPr>
              <a:t> </a:t>
            </a:r>
            <a:r>
              <a:rPr lang="en-US" sz="2400" dirty="0" err="1">
                <a:latin typeface="Arial" pitchFamily="34" charset="0"/>
                <a:cs typeface="Arial" pitchFamily="34" charset="0"/>
              </a:rPr>
              <a:t>việc</a:t>
            </a:r>
            <a:r>
              <a:rPr lang="en-US" sz="2400" dirty="0">
                <a:latin typeface="Arial" pitchFamily="34" charset="0"/>
                <a:cs typeface="Arial" pitchFamily="34" charset="0"/>
              </a:rPr>
              <a:t> </a:t>
            </a:r>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giao</a:t>
            </a:r>
            <a:r>
              <a:rPr lang="en-US" sz="2400" dirty="0">
                <a:latin typeface="Arial" pitchFamily="34" charset="0"/>
                <a:cs typeface="Arial" pitchFamily="34" charset="0"/>
              </a:rPr>
              <a:t> </a:t>
            </a:r>
            <a:r>
              <a:rPr lang="en-US" sz="2400" dirty="0" err="1">
                <a:latin typeface="Arial" pitchFamily="34" charset="0"/>
                <a:cs typeface="Arial" pitchFamily="34" charset="0"/>
              </a:rPr>
              <a:t>điểm</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hai</a:t>
            </a:r>
            <a:r>
              <a:rPr lang="en-US" sz="2400" dirty="0">
                <a:latin typeface="Arial" pitchFamily="34" charset="0"/>
                <a:cs typeface="Arial" pitchFamily="34" charset="0"/>
              </a:rPr>
              <a:t> </a:t>
            </a:r>
            <a:r>
              <a:rPr lang="en-US" sz="2400" dirty="0" err="1">
                <a:latin typeface="Arial" pitchFamily="34" charset="0"/>
                <a:cs typeface="Arial" pitchFamily="34" charset="0"/>
              </a:rPr>
              <a:t>đặc</a:t>
            </a:r>
            <a:r>
              <a:rPr lang="en-US" sz="2400" dirty="0">
                <a:latin typeface="Arial" pitchFamily="34" charset="0"/>
                <a:cs typeface="Arial" pitchFamily="34" charset="0"/>
              </a:rPr>
              <a:t> </a:t>
            </a:r>
            <a:r>
              <a:rPr lang="en-US" sz="2400" dirty="0" err="1">
                <a:latin typeface="Arial" pitchFamily="34" charset="0"/>
                <a:cs typeface="Arial" pitchFamily="34" charset="0"/>
              </a:rPr>
              <a:t>tuyến</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được</a:t>
            </a:r>
            <a:r>
              <a:rPr lang="en-US" sz="2400" dirty="0">
                <a:latin typeface="Arial" pitchFamily="34" charset="0"/>
                <a:cs typeface="Arial" pitchFamily="34" charset="0"/>
              </a:rPr>
              <a:t> ở </a:t>
            </a:r>
            <a:r>
              <a:rPr lang="en-US" sz="2400" dirty="0" err="1">
                <a:latin typeface="Arial" pitchFamily="34" charset="0"/>
                <a:cs typeface="Arial" pitchFamily="34" charset="0"/>
              </a:rPr>
              <a:t>vùng</a:t>
            </a:r>
            <a:r>
              <a:rPr lang="en-US" sz="2400" dirty="0">
                <a:latin typeface="Arial" pitchFamily="34" charset="0"/>
                <a:cs typeface="Arial" pitchFamily="34" charset="0"/>
              </a:rPr>
              <a:t> </a:t>
            </a:r>
            <a:r>
              <a:rPr lang="en-US" sz="2400" dirty="0" err="1">
                <a:latin typeface="Arial" pitchFamily="34" charset="0"/>
                <a:cs typeface="Arial" pitchFamily="34" charset="0"/>
              </a:rPr>
              <a:t>làm</a:t>
            </a:r>
            <a:r>
              <a:rPr lang="en-US" sz="2400" dirty="0">
                <a:latin typeface="Arial" pitchFamily="34" charset="0"/>
                <a:cs typeface="Arial" pitchFamily="34" charset="0"/>
              </a:rPr>
              <a:t> </a:t>
            </a:r>
            <a:r>
              <a:rPr lang="en-US" sz="2400" dirty="0" err="1">
                <a:latin typeface="Arial" pitchFamily="34" charset="0"/>
                <a:cs typeface="Arial" pitchFamily="34" charset="0"/>
              </a:rPr>
              <a:t>việc</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ổn</a:t>
            </a:r>
            <a:r>
              <a:rPr lang="en-US" sz="2400" dirty="0">
                <a:latin typeface="Arial" pitchFamily="34" charset="0"/>
                <a:cs typeface="Arial" pitchFamily="34" charset="0"/>
              </a:rPr>
              <a:t> </a:t>
            </a:r>
            <a:r>
              <a:rPr lang="en-US" sz="2400" dirty="0" err="1">
                <a:latin typeface="Arial" pitchFamily="34" charset="0"/>
                <a:cs typeface="Arial" pitchFamily="34" charset="0"/>
              </a:rPr>
              <a:t>định</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a:t>
            </a:r>
          </a:p>
        </p:txBody>
      </p:sp>
      <p:sp>
        <p:nvSpPr>
          <p:cNvPr id="22" name="Rectangle 21"/>
          <p:cNvSpPr/>
          <p:nvPr/>
        </p:nvSpPr>
        <p:spPr>
          <a:xfrm>
            <a:off x="3291114" y="1371600"/>
            <a:ext cx="381000"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H</a:t>
            </a:r>
            <a:endParaRPr lang="en-US" b="1" dirty="0">
              <a:solidFill>
                <a:schemeClr val="tx1"/>
              </a:solidFill>
            </a:endParaRPr>
          </a:p>
        </p:txBody>
      </p:sp>
      <p:sp>
        <p:nvSpPr>
          <p:cNvPr id="23"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984638820"/>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620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5" name="Rectangle 4"/>
          <p:cNvSpPr/>
          <p:nvPr/>
        </p:nvSpPr>
        <p:spPr>
          <a:xfrm>
            <a:off x="1" y="452735"/>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Ghép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điều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chỉnh</a:t>
            </a:r>
            <a:endParaRPr lang="en-US" sz="1600" dirty="0">
              <a:solidFill>
                <a:srgbClr val="0070C0"/>
              </a:solidFill>
              <a:latin typeface="Arial" pitchFamily="34" charset="0"/>
              <a:cs typeface="Arial" pitchFamily="34" charset="0"/>
            </a:endParaRPr>
          </a:p>
        </p:txBody>
      </p:sp>
      <p:sp>
        <p:nvSpPr>
          <p:cNvPr id="14" name="Rectangle 13"/>
          <p:cNvSpPr/>
          <p:nvPr/>
        </p:nvSpPr>
        <p:spPr>
          <a:xfrm>
            <a:off x="533401" y="4724400"/>
            <a:ext cx="8140188" cy="707886"/>
          </a:xfrm>
          <a:prstGeom prst="rect">
            <a:avLst/>
          </a:prstGeom>
        </p:spPr>
        <p:txBody>
          <a:bodyPr wrap="square">
            <a:spAutoFit/>
          </a:bodyPr>
          <a:lstStyle/>
          <a:p>
            <a:pPr algn="ct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a:latin typeface="Arial" pitchFamily="34" charset="0"/>
                <a:cs typeface="Arial" pitchFamily="34" charset="0"/>
              </a:rPr>
              <a:t>đ</a:t>
            </a:r>
            <a:r>
              <a:rPr lang="en-US" sz="2000" dirty="0" err="1" smtClean="0">
                <a:latin typeface="Arial" pitchFamily="34" charset="0"/>
                <a:cs typeface="Arial" pitchFamily="34" charset="0"/>
              </a:rPr>
              <a:t>ặc</a:t>
            </a:r>
            <a:r>
              <a:rPr lang="en-US" sz="2000" dirty="0" smtClean="0">
                <a:latin typeface="Arial" pitchFamily="34" charset="0"/>
                <a:cs typeface="Arial" pitchFamily="34" charset="0"/>
              </a:rPr>
              <a:t> </a:t>
            </a:r>
            <a:r>
              <a:rPr lang="en-US" sz="2000" dirty="0" err="1">
                <a:latin typeface="Arial" pitchFamily="34" charset="0"/>
                <a:cs typeface="Arial" pitchFamily="34" charset="0"/>
              </a:rPr>
              <a:t>tuyến</a:t>
            </a:r>
            <a:r>
              <a:rPr lang="en-US" sz="2000" dirty="0">
                <a:latin typeface="Arial" pitchFamily="34" charset="0"/>
                <a:cs typeface="Arial" pitchFamily="34" charset="0"/>
              </a:rPr>
              <a:t> </a:t>
            </a:r>
            <a:r>
              <a:rPr lang="en-US" sz="2000" dirty="0" err="1">
                <a:latin typeface="Arial" pitchFamily="34" charset="0"/>
                <a:cs typeface="Arial" pitchFamily="34" charset="0"/>
              </a:rPr>
              <a:t>làm</a:t>
            </a:r>
            <a:r>
              <a:rPr lang="en-US" sz="2000" dirty="0">
                <a:latin typeface="Arial" pitchFamily="34" charset="0"/>
                <a:cs typeface="Arial" pitchFamily="34" charset="0"/>
              </a:rPr>
              <a:t> </a:t>
            </a:r>
            <a:r>
              <a:rPr lang="en-US" sz="2000" dirty="0" err="1">
                <a:latin typeface="Arial" pitchFamily="34" charset="0"/>
                <a:cs typeface="Arial" pitchFamily="34" charset="0"/>
              </a:rPr>
              <a:t>việc</a:t>
            </a:r>
            <a:r>
              <a:rPr lang="en-US" sz="2000" dirty="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điểm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việc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p>
          <a:p>
            <a:pPr algn="ctr"/>
            <a:r>
              <a:rPr lang="en-US" sz="2000" dirty="0" smtClean="0">
                <a:latin typeface="Arial" pitchFamily="34" charset="0"/>
                <a:cs typeface="Arial" pitchFamily="34" charset="0"/>
              </a:rPr>
              <a:t>(a)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ghép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tiếp</a:t>
            </a:r>
            <a:r>
              <a:rPr lang="en-US" sz="2000" dirty="0" smtClean="0">
                <a:latin typeface="Arial" pitchFamily="34" charset="0"/>
                <a:cs typeface="Arial" pitchFamily="34" charset="0"/>
              </a:rPr>
              <a:t>, (b)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ghép</a:t>
            </a:r>
            <a:r>
              <a:rPr lang="en-US" sz="2000" dirty="0" smtClean="0">
                <a:latin typeface="Arial" pitchFamily="34" charset="0"/>
                <a:cs typeface="Arial" pitchFamily="34" charset="0"/>
              </a:rPr>
              <a:t> song </a:t>
            </a:r>
            <a:r>
              <a:rPr lang="en-US" sz="2000" dirty="0" err="1" smtClean="0">
                <a:latin typeface="Arial" pitchFamily="34" charset="0"/>
                <a:cs typeface="Arial" pitchFamily="34" charset="0"/>
              </a:rPr>
              <a:t>song</a:t>
            </a:r>
            <a:r>
              <a:rPr lang="en-US" sz="2000" dirty="0" smtClean="0">
                <a:latin typeface="Arial" pitchFamily="34" charset="0"/>
                <a:cs typeface="Arial" pitchFamily="34" charset="0"/>
              </a:rPr>
              <a:t>.</a:t>
            </a:r>
            <a:endParaRPr lang="en-US" sz="2000" dirty="0"/>
          </a:p>
        </p:txBody>
      </p:sp>
      <p:sp>
        <p:nvSpPr>
          <p:cNvPr id="15" name="Rectangle 14"/>
          <p:cNvSpPr/>
          <p:nvPr/>
        </p:nvSpPr>
        <p:spPr>
          <a:xfrm>
            <a:off x="0" y="874431"/>
            <a:ext cx="9144001" cy="400110"/>
          </a:xfrm>
          <a:prstGeom prst="rect">
            <a:avLst/>
          </a:prstGeom>
        </p:spPr>
        <p:txBody>
          <a:bodyPr wrap="square">
            <a:spAutoFit/>
          </a:bodyPr>
          <a:lstStyle/>
          <a:p>
            <a:pPr algn="just"/>
            <a:r>
              <a:rPr lang="en-US" sz="2000" b="1" dirty="0" err="1" smtClean="0">
                <a:solidFill>
                  <a:srgbClr val="009900"/>
                </a:solidFill>
                <a:latin typeface="Arial" pitchFamily="34" charset="0"/>
                <a:cs typeface="Arial" pitchFamily="34" charset="0"/>
              </a:rPr>
              <a:t>Ghép</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nối</a:t>
            </a:r>
            <a:r>
              <a:rPr lang="en-US" sz="2000" b="1" dirty="0" smtClean="0">
                <a:solidFill>
                  <a:srgbClr val="009900"/>
                </a:solidFill>
                <a:latin typeface="Arial" pitchFamily="34" charset="0"/>
                <a:cs typeface="Arial" pitchFamily="34" charset="0"/>
              </a:rPr>
              <a:t> </a:t>
            </a:r>
            <a:r>
              <a:rPr lang="en-US" sz="2000" b="1" dirty="0" err="1" smtClean="0">
                <a:solidFill>
                  <a:srgbClr val="009900"/>
                </a:solidFill>
                <a:latin typeface="Arial" pitchFamily="34" charset="0"/>
                <a:cs typeface="Arial" pitchFamily="34" charset="0"/>
              </a:rPr>
              <a:t>tiếp</a:t>
            </a:r>
            <a:r>
              <a:rPr lang="en-US" sz="2000" b="1" dirty="0" smtClean="0">
                <a:solidFill>
                  <a:srgbClr val="009900"/>
                </a:solidFill>
                <a:latin typeface="Arial" pitchFamily="34" charset="0"/>
                <a:cs typeface="Arial" pitchFamily="34" charset="0"/>
              </a:rPr>
              <a:t> </a:t>
            </a:r>
            <a:r>
              <a:rPr lang="en-US" sz="2000" dirty="0" smtClean="0">
                <a:latin typeface="Arial" pitchFamily="34" charset="0"/>
                <a:cs typeface="Arial" pitchFamily="34" charset="0"/>
              </a:rPr>
              <a:t>(pumps in series):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nguyên</a:t>
            </a:r>
            <a:r>
              <a:rPr lang="en-US" sz="2000" dirty="0" smtClean="0">
                <a:latin typeface="Arial" pitchFamily="34" charset="0"/>
                <a:cs typeface="Arial" pitchFamily="34" charset="0"/>
              </a:rPr>
              <a:t> Q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H.</a:t>
            </a:r>
            <a:endParaRPr lang="en-US" sz="2000" dirty="0">
              <a:latin typeface="Arial" pitchFamily="34" charset="0"/>
              <a:cs typeface="Arial" pitchFamily="34" charset="0"/>
            </a:endParaRPr>
          </a:p>
        </p:txBody>
      </p:sp>
      <p:sp>
        <p:nvSpPr>
          <p:cNvPr id="16" name="Rectangle 15"/>
          <p:cNvSpPr/>
          <p:nvPr/>
        </p:nvSpPr>
        <p:spPr>
          <a:xfrm>
            <a:off x="0" y="1273314"/>
            <a:ext cx="9144001" cy="400110"/>
          </a:xfrm>
          <a:prstGeom prst="rect">
            <a:avLst/>
          </a:prstGeom>
        </p:spPr>
        <p:txBody>
          <a:bodyPr wrap="square">
            <a:spAutoFit/>
          </a:bodyPr>
          <a:lstStyle/>
          <a:p>
            <a:pPr algn="just"/>
            <a:r>
              <a:rPr lang="en-US" sz="2000" b="1" dirty="0" err="1" smtClean="0">
                <a:solidFill>
                  <a:srgbClr val="0070C0"/>
                </a:solidFill>
                <a:latin typeface="Arial" pitchFamily="34" charset="0"/>
                <a:cs typeface="Arial" pitchFamily="34" charset="0"/>
              </a:rPr>
              <a:t>Ghép</a:t>
            </a:r>
            <a:r>
              <a:rPr lang="en-US" sz="2000" b="1" dirty="0" smtClean="0">
                <a:solidFill>
                  <a:srgbClr val="0070C0"/>
                </a:solidFill>
                <a:latin typeface="Arial" pitchFamily="34" charset="0"/>
                <a:cs typeface="Arial" pitchFamily="34" charset="0"/>
              </a:rPr>
              <a:t> song </a:t>
            </a:r>
            <a:r>
              <a:rPr lang="en-US" sz="2000" b="1" dirty="0" err="1" smtClean="0">
                <a:solidFill>
                  <a:srgbClr val="0070C0"/>
                </a:solidFill>
                <a:latin typeface="Arial" pitchFamily="34" charset="0"/>
                <a:cs typeface="Arial" pitchFamily="34" charset="0"/>
              </a:rPr>
              <a:t>song</a:t>
            </a:r>
            <a:r>
              <a:rPr lang="en-US" sz="2000" b="1" dirty="0" smtClean="0">
                <a:solidFill>
                  <a:srgbClr val="0070C0"/>
                </a:solidFill>
                <a:latin typeface="Arial" pitchFamily="34" charset="0"/>
                <a:cs typeface="Arial" pitchFamily="34" charset="0"/>
              </a:rPr>
              <a:t> </a:t>
            </a:r>
            <a:r>
              <a:rPr lang="en-US" sz="2000" dirty="0" smtClean="0">
                <a:latin typeface="Arial" pitchFamily="34" charset="0"/>
                <a:cs typeface="Arial" pitchFamily="34" charset="0"/>
              </a:rPr>
              <a:t>(pumps in parallel):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giữ</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nguyên</a:t>
            </a:r>
            <a:r>
              <a:rPr lang="en-US" sz="2000" dirty="0" smtClean="0">
                <a:latin typeface="Arial" pitchFamily="34" charset="0"/>
                <a:cs typeface="Arial" pitchFamily="34" charset="0"/>
              </a:rPr>
              <a:t> H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Q.</a:t>
            </a:r>
            <a:endParaRPr lang="en-US" sz="2000" dirty="0">
              <a:latin typeface="Arial" pitchFamily="34" charset="0"/>
              <a:cs typeface="Arial" pitchFamily="34" charset="0"/>
            </a:endParaRPr>
          </a:p>
        </p:txBody>
      </p:sp>
      <p:grpSp>
        <p:nvGrpSpPr>
          <p:cNvPr id="10" name="Group 9"/>
          <p:cNvGrpSpPr/>
          <p:nvPr/>
        </p:nvGrpSpPr>
        <p:grpSpPr>
          <a:xfrm>
            <a:off x="2" y="1752600"/>
            <a:ext cx="9143999" cy="3204031"/>
            <a:chOff x="2" y="2438400"/>
            <a:chExt cx="9143999" cy="3204031"/>
          </a:xfrm>
        </p:grpSpPr>
        <p:grpSp>
          <p:nvGrpSpPr>
            <p:cNvPr id="7" name="Group 6"/>
            <p:cNvGrpSpPr/>
            <p:nvPr/>
          </p:nvGrpSpPr>
          <p:grpSpPr>
            <a:xfrm>
              <a:off x="2" y="2438400"/>
              <a:ext cx="9143999" cy="3204031"/>
              <a:chOff x="2" y="1142999"/>
              <a:chExt cx="9143999" cy="3204031"/>
            </a:xfrm>
          </p:grpSpPr>
          <p:grpSp>
            <p:nvGrpSpPr>
              <p:cNvPr id="6" name="Group 5"/>
              <p:cNvGrpSpPr/>
              <p:nvPr/>
            </p:nvGrpSpPr>
            <p:grpSpPr>
              <a:xfrm>
                <a:off x="2" y="1142999"/>
                <a:ext cx="9143999" cy="2925310"/>
                <a:chOff x="2" y="1142999"/>
                <a:chExt cx="9143999" cy="2925310"/>
              </a:xfrm>
            </p:grpSpPr>
            <p:pic>
              <p:nvPicPr>
                <p:cNvPr id="13314" name="Picture 2" descr="pumps in series"/>
                <p:cNvPicPr>
                  <a:picLocks noChangeAspect="1" noChangeArrowheads="1"/>
                </p:cNvPicPr>
                <p:nvPr/>
              </p:nvPicPr>
              <p:blipFill rotWithShape="1">
                <a:blip r:embed="rId2">
                  <a:extLst>
                    <a:ext uri="{28A0092B-C50C-407E-A947-70E740481C1C}">
                      <a14:useLocalDpi xmlns:a14="http://schemas.microsoft.com/office/drawing/2010/main" val="0"/>
                    </a:ext>
                  </a:extLst>
                </a:blip>
                <a:srcRect r="20980"/>
                <a:stretch/>
              </p:blipFill>
              <p:spPr bwMode="auto">
                <a:xfrm>
                  <a:off x="2" y="1143000"/>
                  <a:ext cx="4558922" cy="2925309"/>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umps in parallel"/>
                <p:cNvPicPr>
                  <a:picLocks noChangeAspect="1" noChangeArrowheads="1"/>
                </p:cNvPicPr>
                <p:nvPr/>
              </p:nvPicPr>
              <p:blipFill rotWithShape="1">
                <a:blip r:embed="rId3">
                  <a:extLst>
                    <a:ext uri="{28A0092B-C50C-407E-A947-70E740481C1C}">
                      <a14:useLocalDpi xmlns:a14="http://schemas.microsoft.com/office/drawing/2010/main" val="0"/>
                    </a:ext>
                  </a:extLst>
                </a:blip>
                <a:srcRect r="19095"/>
                <a:stretch/>
              </p:blipFill>
              <p:spPr bwMode="auto">
                <a:xfrm>
                  <a:off x="4522225" y="1142999"/>
                  <a:ext cx="4621776" cy="29253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581400" y="3810000"/>
                  <a:ext cx="940825" cy="258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203176" y="3795487"/>
                  <a:ext cx="940825" cy="258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2057400" y="3810000"/>
                <a:ext cx="608368" cy="480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(a)</a:t>
                </a:r>
                <a:endParaRPr lang="en-US" sz="2000" b="1" dirty="0">
                  <a:solidFill>
                    <a:schemeClr val="tx1"/>
                  </a:solidFill>
                </a:endParaRPr>
              </a:p>
            </p:txBody>
          </p:sp>
          <p:sp>
            <p:nvSpPr>
              <p:cNvPr id="12" name="Rectangle 11"/>
              <p:cNvSpPr/>
              <p:nvPr/>
            </p:nvSpPr>
            <p:spPr>
              <a:xfrm>
                <a:off x="6833113" y="3866584"/>
                <a:ext cx="608368" cy="4804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(b)</a:t>
                </a:r>
                <a:endParaRPr lang="en-US" sz="2000" b="1" dirty="0">
                  <a:solidFill>
                    <a:schemeClr val="tx1"/>
                  </a:solidFill>
                </a:endParaRPr>
              </a:p>
            </p:txBody>
          </p:sp>
        </p:grpSp>
        <p:sp>
          <p:nvSpPr>
            <p:cNvPr id="8" name="Rectangle 7"/>
            <p:cNvSpPr/>
            <p:nvPr/>
          </p:nvSpPr>
          <p:spPr>
            <a:xfrm>
              <a:off x="3352800" y="5029200"/>
              <a:ext cx="3006529" cy="369332"/>
            </a:xfrm>
            <a:prstGeom prst="rect">
              <a:avLst/>
            </a:prstGeom>
          </p:spPr>
          <p:txBody>
            <a:bodyPr wrap="none">
              <a:spAutoFit/>
            </a:bodyPr>
            <a:lstStyle/>
            <a:p>
              <a:r>
                <a:rPr lang="en-US" dirty="0"/>
                <a:t>www.engineeringtoolbox.com</a:t>
              </a:r>
            </a:p>
          </p:txBody>
        </p:sp>
      </p:grpSp>
      <p:sp>
        <p:nvSpPr>
          <p:cNvPr id="19" name="Rectangle 18"/>
          <p:cNvSpPr/>
          <p:nvPr/>
        </p:nvSpPr>
        <p:spPr>
          <a:xfrm>
            <a:off x="0" y="5562600"/>
            <a:ext cx="9144000" cy="1323439"/>
          </a:xfrm>
          <a:prstGeom prst="rect">
            <a:avLst/>
          </a:prstGeom>
        </p:spPr>
        <p:txBody>
          <a:bodyPr wrap="square">
            <a:spAutoFit/>
          </a:bodyPr>
          <a:lstStyle/>
          <a:p>
            <a:pPr algn="just"/>
            <a:r>
              <a:rPr lang="en-US" sz="2000" b="1" dirty="0" err="1" smtClean="0">
                <a:solidFill>
                  <a:srgbClr val="FF6600"/>
                </a:solidFill>
                <a:latin typeface="Arial" pitchFamily="34" charset="0"/>
                <a:cs typeface="Arial" pitchFamily="34" charset="0"/>
              </a:rPr>
              <a:t>Điều</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chỉnh</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bơm</a:t>
            </a:r>
            <a:r>
              <a:rPr lang="en-US" sz="2000" b="1" dirty="0" smtClean="0">
                <a:solidFill>
                  <a:srgbClr val="FF6600"/>
                </a:solidFill>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thay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đổi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(Q, H).</a:t>
            </a:r>
            <a:endParaRPr lang="en-US" sz="2000" dirty="0" smtClean="0"/>
          </a:p>
          <a:p>
            <a:pPr marL="342900" indent="-342900" algn="just">
              <a:buFont typeface="Wingdings" pitchFamily="2" charset="2"/>
              <a:buChar char="Ø"/>
            </a:pP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đẩy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van </a:t>
            </a:r>
            <a:r>
              <a:rPr lang="en-US" sz="2000" dirty="0" err="1" smtClean="0">
                <a:latin typeface="Arial" pitchFamily="34" charset="0"/>
                <a:cs typeface="Arial" pitchFamily="34" charset="0"/>
              </a:rPr>
              <a:t>đóng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mở</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trở</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chảy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hút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vì</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dễ</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đứt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đoạn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chảy</a:t>
            </a:r>
            <a:r>
              <a:rPr lang="en-US" sz="2000" dirty="0" smtClean="0">
                <a:latin typeface="Arial" pitchFamily="34" charset="0"/>
                <a:cs typeface="Arial" pitchFamily="34" charset="0"/>
              </a:rPr>
              <a:t>;</a:t>
            </a:r>
          </a:p>
          <a:p>
            <a:pPr marL="342900" indent="-342900" algn="just">
              <a:buFont typeface="Wingdings" pitchFamily="2" charset="2"/>
              <a:buChar char="Ø"/>
            </a:pPr>
            <a:r>
              <a:rPr lang="en-US" sz="2000" dirty="0" err="1" smtClean="0">
                <a:latin typeface="Arial" pitchFamily="34" charset="0"/>
                <a:cs typeface="Arial" pitchFamily="34" charset="0"/>
              </a:rPr>
              <a:t>Thay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đổi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vòng</a:t>
            </a:r>
            <a:r>
              <a:rPr lang="en-US" sz="2000" dirty="0" smtClean="0">
                <a:latin typeface="Arial" pitchFamily="34" charset="0"/>
                <a:cs typeface="Arial" pitchFamily="34" charset="0"/>
              </a:rPr>
              <a:t> quay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a:t>
            </a:r>
          </a:p>
        </p:txBody>
      </p:sp>
      <p:sp>
        <p:nvSpPr>
          <p:cNvPr id="2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64</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803459875"/>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620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3810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hướng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trục</a:t>
            </a:r>
            <a:endParaRPr lang="en-US" sz="1600" dirty="0">
              <a:solidFill>
                <a:srgbClr val="0070C0"/>
              </a:solidFill>
              <a:latin typeface="Arial" pitchFamily="34" charset="0"/>
              <a:cs typeface="Arial" pitchFamily="34" charset="0"/>
            </a:endParaRPr>
          </a:p>
        </p:txBody>
      </p:sp>
      <p:pic>
        <p:nvPicPr>
          <p:cNvPr id="18442" name="Picture 10" descr="Hình 8 (graphics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1" y="836906"/>
            <a:ext cx="5486400" cy="327789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676400" y="3791634"/>
            <a:ext cx="5334000" cy="369332"/>
          </a:xfrm>
          <a:prstGeom prst="rect">
            <a:avLst/>
          </a:prstGeom>
        </p:spPr>
        <p:txBody>
          <a:bodyPr wrap="square">
            <a:spAutoFit/>
          </a:bodyPr>
          <a:lstStyle/>
          <a:p>
            <a:pPr algn="ctr"/>
            <a:r>
              <a:rPr lang="vi-VN" dirty="0" smtClean="0"/>
              <a:t>Hình</a:t>
            </a:r>
            <a:r>
              <a:rPr lang="en-US" dirty="0" smtClean="0"/>
              <a:t>:</a:t>
            </a:r>
            <a:r>
              <a:rPr lang="vi-VN" dirty="0" smtClean="0"/>
              <a:t> </a:t>
            </a:r>
            <a:r>
              <a:rPr lang="vi-VN" dirty="0"/>
              <a:t>Sơ đồ hoạt động của máy bơm hướng trục.</a:t>
            </a:r>
            <a:endParaRPr lang="en-US" dirty="0"/>
          </a:p>
        </p:txBody>
      </p:sp>
      <p:sp>
        <p:nvSpPr>
          <p:cNvPr id="8" name="Rectangle 7"/>
          <p:cNvSpPr/>
          <p:nvPr/>
        </p:nvSpPr>
        <p:spPr>
          <a:xfrm>
            <a:off x="-18144" y="4071878"/>
            <a:ext cx="9162143" cy="2862322"/>
          </a:xfrm>
          <a:prstGeom prst="rect">
            <a:avLst/>
          </a:prstGeom>
        </p:spPr>
        <p:txBody>
          <a:bodyPr wrap="square">
            <a:spAutoFit/>
          </a:bodyPr>
          <a:lstStyle/>
          <a:p>
            <a:r>
              <a:rPr lang="en-US" b="1" dirty="0" err="1" smtClean="0">
                <a:latin typeface="Arial" pitchFamily="34" charset="0"/>
                <a:cs typeface="Arial" pitchFamily="34" charset="0"/>
              </a:rPr>
              <a:t>Nguyên</a:t>
            </a:r>
            <a:r>
              <a:rPr lang="en-US" b="1" dirty="0" smtClean="0">
                <a:latin typeface="Arial" pitchFamily="34" charset="0"/>
                <a:cs typeface="Arial" pitchFamily="34" charset="0"/>
              </a:rPr>
              <a:t> </a:t>
            </a:r>
            <a:r>
              <a:rPr lang="en-US" b="1" dirty="0" err="1" smtClean="0">
                <a:latin typeface="Arial" pitchFamily="34" charset="0"/>
                <a:cs typeface="Arial" pitchFamily="34" charset="0"/>
              </a:rPr>
              <a:t>lý</a:t>
            </a:r>
            <a:r>
              <a:rPr lang="en-US" b="1" dirty="0" smtClean="0">
                <a:latin typeface="Arial" pitchFamily="34" charset="0"/>
                <a:cs typeface="Arial" pitchFamily="34" charset="0"/>
              </a:rPr>
              <a:t> </a:t>
            </a:r>
            <a:r>
              <a:rPr lang="en-US" b="1" dirty="0" err="1" smtClean="0">
                <a:latin typeface="Arial" pitchFamily="34" charset="0"/>
                <a:cs typeface="Arial" pitchFamily="34" charset="0"/>
              </a:rPr>
              <a:t>làm</a:t>
            </a:r>
            <a:r>
              <a:rPr lang="en-US" b="1" dirty="0" smtClean="0">
                <a:latin typeface="Arial" pitchFamily="34" charset="0"/>
                <a:cs typeface="Arial" pitchFamily="34" charset="0"/>
              </a:rPr>
              <a:t> </a:t>
            </a:r>
            <a:r>
              <a:rPr lang="en-US" b="1" dirty="0" err="1" smtClean="0">
                <a:latin typeface="Arial" pitchFamily="34" charset="0"/>
                <a:cs typeface="Arial" pitchFamily="34" charset="0"/>
              </a:rPr>
              <a:t>viêc</a:t>
            </a:r>
            <a:r>
              <a:rPr lang="en-US" b="1" dirty="0" smtClean="0">
                <a:latin typeface="Arial" pitchFamily="34" charset="0"/>
                <a:cs typeface="Arial" pitchFamily="34" charset="0"/>
              </a:rPr>
              <a:t>: </a:t>
            </a:r>
            <a:r>
              <a:rPr lang="vi-VN" dirty="0" smtClean="0"/>
              <a:t>chất </a:t>
            </a:r>
            <a:r>
              <a:rPr lang="vi-VN" dirty="0"/>
              <a:t>lỏng chảy qua phần chảy dọc theo mặt hình trụ, trục quay của chất lỏng là trục quay. Trước cửa vào </a:t>
            </a:r>
            <a:r>
              <a:rPr lang="en-US" dirty="0" err="1" smtClean="0">
                <a:latin typeface="Arial" pitchFamily="34" charset="0"/>
                <a:cs typeface="Arial" pitchFamily="34" charset="0"/>
              </a:rPr>
              <a:t>bánh</a:t>
            </a:r>
            <a:r>
              <a:rPr lang="en-US" dirty="0" smtClean="0">
                <a:latin typeface="Arial" pitchFamily="34" charset="0"/>
                <a:cs typeface="Arial" pitchFamily="34" charset="0"/>
              </a:rPr>
              <a:t> </a:t>
            </a:r>
            <a:r>
              <a:rPr lang="en-US" dirty="0" err="1" smtClean="0">
                <a:latin typeface="Arial" pitchFamily="34" charset="0"/>
                <a:cs typeface="Arial" pitchFamily="34" charset="0"/>
              </a:rPr>
              <a:t>guồng</a:t>
            </a:r>
            <a:r>
              <a:rPr lang="vi-VN" dirty="0" smtClean="0">
                <a:latin typeface="Arial" pitchFamily="34" charset="0"/>
                <a:cs typeface="Arial" pitchFamily="34" charset="0"/>
              </a:rPr>
              <a:t> </a:t>
            </a:r>
            <a:r>
              <a:rPr lang="vi-VN" dirty="0"/>
              <a:t>2 và trên cửa ra từ cánh hướng dòng 5 hướng của dòng chảy trùng với hướng trục quay 4. Máy bơm trục </a:t>
            </a:r>
            <a:r>
              <a:rPr lang="en-US" dirty="0" err="1" smtClean="0">
                <a:latin typeface="Arial" pitchFamily="34" charset="0"/>
                <a:cs typeface="Arial" pitchFamily="34" charset="0"/>
              </a:rPr>
              <a:t>có</a:t>
            </a:r>
            <a:r>
              <a:rPr lang="vi-VN" dirty="0" smtClean="0"/>
              <a:t> </a:t>
            </a:r>
            <a:r>
              <a:rPr lang="vi-VN" dirty="0"/>
              <a:t>hai kiểu: cánh gắn cố định với </a:t>
            </a:r>
            <a:r>
              <a:rPr lang="en-US" dirty="0" err="1" smtClean="0">
                <a:latin typeface="Arial" pitchFamily="34" charset="0"/>
                <a:cs typeface="Arial" pitchFamily="34" charset="0"/>
              </a:rPr>
              <a:t>bánh</a:t>
            </a:r>
            <a:r>
              <a:rPr lang="en-US" dirty="0" smtClean="0">
                <a:latin typeface="Arial" pitchFamily="34" charset="0"/>
                <a:cs typeface="Arial" pitchFamily="34" charset="0"/>
              </a:rPr>
              <a:t> </a:t>
            </a:r>
            <a:r>
              <a:rPr lang="en-US" dirty="0" err="1" smtClean="0">
                <a:latin typeface="Arial" pitchFamily="34" charset="0"/>
                <a:cs typeface="Arial" pitchFamily="34" charset="0"/>
              </a:rPr>
              <a:t>guồng</a:t>
            </a:r>
            <a:r>
              <a:rPr lang="en-US" dirty="0" smtClean="0">
                <a:latin typeface="Arial" pitchFamily="34" charset="0"/>
                <a:cs typeface="Arial" pitchFamily="34" charset="0"/>
              </a:rPr>
              <a:t> </a:t>
            </a:r>
            <a:r>
              <a:rPr lang="vi-VN" dirty="0" smtClean="0"/>
              <a:t>và </a:t>
            </a:r>
            <a:r>
              <a:rPr lang="vi-VN" dirty="0"/>
              <a:t>kiểu cánh có thể quay được quanh trục của chúng. Máy bơm hướng trục có thể </a:t>
            </a:r>
            <a:r>
              <a:rPr lang="en-US" dirty="0" err="1" smtClean="0">
                <a:latin typeface="Arial" pitchFamily="34" charset="0"/>
                <a:cs typeface="Arial" pitchFamily="34" charset="0"/>
              </a:rPr>
              <a:t>có</a:t>
            </a:r>
            <a:r>
              <a:rPr lang="en-US" dirty="0" smtClean="0"/>
              <a:t> </a:t>
            </a:r>
            <a:r>
              <a:rPr lang="vi-VN" dirty="0" smtClean="0"/>
              <a:t>trục </a:t>
            </a:r>
            <a:r>
              <a:rPr lang="vi-VN" dirty="0"/>
              <a:t>đứng và trục ngang. Kiểu trục ngang thường dùng với trạm bơm nhỏ. Máy bơm hướng trục dùng để bơm nước có thành </a:t>
            </a:r>
            <a:r>
              <a:rPr lang="vi-VN" dirty="0" smtClean="0"/>
              <a:t>phần</a:t>
            </a:r>
            <a:r>
              <a:rPr lang="en-US" dirty="0" smtClean="0"/>
              <a:t> </a:t>
            </a:r>
            <a:r>
              <a:rPr lang="vi-VN" dirty="0" smtClean="0"/>
              <a:t>hạt </a:t>
            </a:r>
            <a:r>
              <a:rPr lang="vi-VN" dirty="0"/>
              <a:t>lơ lửng kích thước đến 0,1 mm hàm lượng lớn hơn 0,3 %, làm việc với nhiệt độ không lớn hơn </a:t>
            </a:r>
            <a:r>
              <a:rPr lang="vi-VN" dirty="0" smtClean="0"/>
              <a:t>35</a:t>
            </a:r>
            <a:r>
              <a:rPr lang="en-US" baseline="30000" dirty="0" smtClean="0"/>
              <a:t>o</a:t>
            </a:r>
            <a:r>
              <a:rPr lang="vi-VN" dirty="0" smtClean="0"/>
              <a:t>C</a:t>
            </a:r>
            <a:r>
              <a:rPr lang="vi-VN" dirty="0"/>
              <a:t>. Có thể đặt làm loại bơm này có khả năng làm việc trong môi trường nhiệt độ cao hơn và chịu được hàm lượng bùn cát lớn hơn quy định trên. Bơm hướng trục là bơm có khả năng lưu lượng lớn, cột nước thấp, hiệu suất cao.</a:t>
            </a:r>
            <a:endParaRPr lang="en-US" dirty="0"/>
          </a:p>
        </p:txBody>
      </p:sp>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65</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79584738"/>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pic>
        <p:nvPicPr>
          <p:cNvPr id="18438" name="Picture 6" descr="Hình 10 (graphics10.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83"/>
          <a:stretch/>
        </p:blipFill>
        <p:spPr bwMode="auto">
          <a:xfrm>
            <a:off x="5715000" y="914400"/>
            <a:ext cx="2830029" cy="428777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hướng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trục</a:t>
            </a:r>
            <a:endParaRPr lang="en-US" sz="1600" dirty="0">
              <a:solidFill>
                <a:srgbClr val="0070C0"/>
              </a:solidFill>
              <a:latin typeface="Arial" pitchFamily="34" charset="0"/>
              <a:cs typeface="Arial" pitchFamily="34" charset="0"/>
            </a:endParaRPr>
          </a:p>
        </p:txBody>
      </p:sp>
      <p:sp>
        <p:nvSpPr>
          <p:cNvPr id="7" name="Rectangle 6"/>
          <p:cNvSpPr/>
          <p:nvPr/>
        </p:nvSpPr>
        <p:spPr>
          <a:xfrm>
            <a:off x="0" y="5068669"/>
            <a:ext cx="4800600" cy="646331"/>
          </a:xfrm>
          <a:prstGeom prst="rect">
            <a:avLst/>
          </a:prstGeom>
        </p:spPr>
        <p:txBody>
          <a:bodyPr wrap="square">
            <a:spAutoFit/>
          </a:bodyPr>
          <a:lstStyle/>
          <a:p>
            <a:r>
              <a:rPr lang="vi-VN" dirty="0" smtClean="0">
                <a:solidFill>
                  <a:srgbClr val="FF6600"/>
                </a:solidFill>
                <a:latin typeface="Arial" pitchFamily="34" charset="0"/>
                <a:cs typeface="Arial" pitchFamily="34" charset="0"/>
              </a:rPr>
              <a:t>Hình</a:t>
            </a:r>
            <a:r>
              <a:rPr lang="en-US" dirty="0" smtClean="0">
                <a:solidFill>
                  <a:srgbClr val="FF6600"/>
                </a:solidFill>
                <a:latin typeface="Arial" pitchFamily="34" charset="0"/>
                <a:cs typeface="Arial" pitchFamily="34" charset="0"/>
              </a:rPr>
              <a:t>: S</a:t>
            </a:r>
            <a:r>
              <a:rPr lang="vi-VN" dirty="0" smtClean="0">
                <a:solidFill>
                  <a:srgbClr val="FF6600"/>
                </a:solidFill>
                <a:latin typeface="Arial" pitchFamily="34" charset="0"/>
                <a:cs typeface="Arial" pitchFamily="34" charset="0"/>
              </a:rPr>
              <a:t>ơ </a:t>
            </a:r>
            <a:r>
              <a:rPr lang="vi-VN" dirty="0">
                <a:solidFill>
                  <a:srgbClr val="FF6600"/>
                </a:solidFill>
                <a:latin typeface="Arial" pitchFamily="34" charset="0"/>
                <a:cs typeface="Arial" pitchFamily="34" charset="0"/>
              </a:rPr>
              <a:t>đồ bố trí các bộ phận bơm hướng trục trục đứng.</a:t>
            </a:r>
            <a:endParaRPr lang="en-US" dirty="0">
              <a:solidFill>
                <a:srgbClr val="FF6600"/>
              </a:solidFill>
              <a:latin typeface="Arial" pitchFamily="34" charset="0"/>
              <a:cs typeface="Arial" pitchFamily="34" charset="0"/>
            </a:endParaRPr>
          </a:p>
        </p:txBody>
      </p:sp>
      <p:sp>
        <p:nvSpPr>
          <p:cNvPr id="8" name="Rectangle 7"/>
          <p:cNvSpPr/>
          <p:nvPr/>
        </p:nvSpPr>
        <p:spPr>
          <a:xfrm>
            <a:off x="4800600" y="5094827"/>
            <a:ext cx="4572000" cy="369332"/>
          </a:xfrm>
          <a:prstGeom prst="rect">
            <a:avLst/>
          </a:prstGeom>
        </p:spPr>
        <p:txBody>
          <a:bodyPr>
            <a:spAutoFit/>
          </a:bodyPr>
          <a:lstStyle/>
          <a:p>
            <a:r>
              <a:rPr lang="vi-VN" dirty="0" smtClean="0">
                <a:solidFill>
                  <a:srgbClr val="0070C0"/>
                </a:solidFill>
              </a:rPr>
              <a:t>Hình</a:t>
            </a:r>
            <a:r>
              <a:rPr lang="en-US" dirty="0" smtClean="0">
                <a:solidFill>
                  <a:srgbClr val="0070C0"/>
                </a:solidFill>
              </a:rPr>
              <a:t>: </a:t>
            </a:r>
            <a:r>
              <a:rPr lang="vi-VN" dirty="0" smtClean="0">
                <a:solidFill>
                  <a:srgbClr val="0070C0"/>
                </a:solidFill>
              </a:rPr>
              <a:t>Cấu </a:t>
            </a:r>
            <a:r>
              <a:rPr lang="vi-VN" dirty="0">
                <a:solidFill>
                  <a:srgbClr val="0070C0"/>
                </a:solidFill>
              </a:rPr>
              <a:t>tạo bơm trục kiểu cánh cố định.</a:t>
            </a:r>
            <a:endParaRPr lang="en-US" dirty="0">
              <a:solidFill>
                <a:srgbClr val="0070C0"/>
              </a:solidFill>
            </a:endParaRPr>
          </a:p>
        </p:txBody>
      </p:sp>
      <p:sp>
        <p:nvSpPr>
          <p:cNvPr id="9" name="Rectangle 8"/>
          <p:cNvSpPr/>
          <p:nvPr/>
        </p:nvSpPr>
        <p:spPr>
          <a:xfrm>
            <a:off x="4719184" y="5334000"/>
            <a:ext cx="4424817" cy="1600438"/>
          </a:xfrm>
          <a:prstGeom prst="rect">
            <a:avLst/>
          </a:prstGeom>
        </p:spPr>
        <p:txBody>
          <a:bodyPr wrap="square">
            <a:spAutoFit/>
          </a:bodyPr>
          <a:lstStyle/>
          <a:p>
            <a:pPr algn="just"/>
            <a:r>
              <a:rPr lang="vi-VN" sz="1400" dirty="0"/>
              <a:t>1- vòng đặt; 2- chỉnh hướng; 3- vòng cao su; 4- nắp; 5- buloong; 6,15- thân và trục bơm; 7- </a:t>
            </a:r>
            <a:r>
              <a:rPr lang="en-US" sz="1400" dirty="0" err="1" smtClean="0">
                <a:latin typeface="Arial" pitchFamily="34" charset="0"/>
                <a:cs typeface="Arial" pitchFamily="34" charset="0"/>
              </a:rPr>
              <a:t>bánh</a:t>
            </a:r>
            <a:r>
              <a:rPr lang="en-US" sz="1400" dirty="0" smtClean="0">
                <a:latin typeface="Arial" pitchFamily="34" charset="0"/>
                <a:cs typeface="Arial" pitchFamily="34" charset="0"/>
              </a:rPr>
              <a:t> </a:t>
            </a:r>
            <a:r>
              <a:rPr lang="en-US" sz="1400" dirty="0" err="1" smtClean="0">
                <a:latin typeface="Arial" pitchFamily="34" charset="0"/>
                <a:cs typeface="Arial" pitchFamily="34" charset="0"/>
              </a:rPr>
              <a:t>guồng</a:t>
            </a:r>
            <a:r>
              <a:rPr lang="vi-VN" sz="1400" dirty="0" smtClean="0"/>
              <a:t>; </a:t>
            </a:r>
            <a:r>
              <a:rPr lang="vi-VN" sz="1400" dirty="0"/>
              <a:t>8,17- ổ trục hướng dưới và trên; 9- vỏ chứa cánh hướng dọng; 10- bùloong; 11- khung đỡ; 12- bộ phân chảy vòng; 13- nắp quan trắc; 14- nón khuếch tán; 16- đoạn dẫn nước vào ống đẩy; 18- vòng bít; </a:t>
            </a:r>
            <a:r>
              <a:rPr lang="en-US" sz="1400" dirty="0" smtClean="0"/>
              <a:t/>
            </a:r>
            <a:br>
              <a:rPr lang="en-US" sz="1400" dirty="0" smtClean="0"/>
            </a:br>
            <a:r>
              <a:rPr lang="vi-VN" sz="1400" dirty="0" smtClean="0"/>
              <a:t>19- </a:t>
            </a:r>
            <a:r>
              <a:rPr lang="vi-VN" sz="1400" dirty="0"/>
              <a:t>trục động cơ điện.</a:t>
            </a:r>
            <a:endParaRPr lang="en-US" sz="1400" dirty="0"/>
          </a:p>
        </p:txBody>
      </p:sp>
      <p:sp>
        <p:nvSpPr>
          <p:cNvPr id="12" name="Rectangle 11"/>
          <p:cNvSpPr/>
          <p:nvPr/>
        </p:nvSpPr>
        <p:spPr>
          <a:xfrm>
            <a:off x="1" y="5811053"/>
            <a:ext cx="4572000" cy="646331"/>
          </a:xfrm>
          <a:prstGeom prst="rect">
            <a:avLst/>
          </a:prstGeom>
        </p:spPr>
        <p:txBody>
          <a:bodyPr>
            <a:spAutoFit/>
          </a:bodyPr>
          <a:lstStyle/>
          <a:p>
            <a:r>
              <a:rPr lang="en-US" dirty="0" smtClean="0">
                <a:latin typeface="Arial" pitchFamily="34" charset="0"/>
                <a:cs typeface="Arial" pitchFamily="34" charset="0"/>
              </a:rPr>
              <a:t>2- </a:t>
            </a:r>
            <a:r>
              <a:rPr lang="vi-VN" dirty="0" smtClean="0">
                <a:latin typeface="Arial" pitchFamily="34" charset="0"/>
                <a:cs typeface="Arial" pitchFamily="34" charset="0"/>
              </a:rPr>
              <a:t>bơm, </a:t>
            </a:r>
            <a:r>
              <a:rPr lang="en-US" dirty="0" smtClean="0">
                <a:latin typeface="Arial" pitchFamily="34" charset="0"/>
                <a:cs typeface="Arial" pitchFamily="34" charset="0"/>
              </a:rPr>
              <a:t>3- </a:t>
            </a:r>
            <a:r>
              <a:rPr lang="vi-VN" dirty="0" smtClean="0">
                <a:latin typeface="Arial" pitchFamily="34" charset="0"/>
                <a:cs typeface="Arial" pitchFamily="34" charset="0"/>
              </a:rPr>
              <a:t>động </a:t>
            </a:r>
            <a:r>
              <a:rPr lang="vi-VN" dirty="0">
                <a:latin typeface="Arial" pitchFamily="34" charset="0"/>
                <a:cs typeface="Arial" pitchFamily="34" charset="0"/>
              </a:rPr>
              <a:t>cơ </a:t>
            </a:r>
            <a:r>
              <a:rPr lang="vi-VN" dirty="0" smtClean="0">
                <a:latin typeface="Arial" pitchFamily="34" charset="0"/>
                <a:cs typeface="Arial" pitchFamily="34" charset="0"/>
              </a:rPr>
              <a:t>điện, </a:t>
            </a:r>
            <a:r>
              <a:rPr lang="en-US" dirty="0" smtClean="0">
                <a:latin typeface="Arial" pitchFamily="34" charset="0"/>
                <a:cs typeface="Arial" pitchFamily="34" charset="0"/>
              </a:rPr>
              <a:t>1- </a:t>
            </a:r>
            <a:r>
              <a:rPr lang="vi-VN" dirty="0" smtClean="0">
                <a:latin typeface="Arial" pitchFamily="34" charset="0"/>
                <a:cs typeface="Arial" pitchFamily="34" charset="0"/>
              </a:rPr>
              <a:t>buồng </a:t>
            </a:r>
            <a:r>
              <a:rPr lang="vi-VN" dirty="0">
                <a:latin typeface="Arial" pitchFamily="34" charset="0"/>
                <a:cs typeface="Arial" pitchFamily="34" charset="0"/>
              </a:rPr>
              <a:t>dẫn </a:t>
            </a:r>
            <a:r>
              <a:rPr lang="vi-VN" dirty="0" smtClean="0">
                <a:latin typeface="Arial" pitchFamily="34" charset="0"/>
                <a:cs typeface="Arial" pitchFamily="34" charset="0"/>
              </a:rPr>
              <a:t>nước,</a:t>
            </a:r>
            <a:r>
              <a:rPr lang="en-US" dirty="0" smtClean="0">
                <a:latin typeface="Arial" pitchFamily="34" charset="0"/>
                <a:cs typeface="Arial" pitchFamily="34" charset="0"/>
              </a:rPr>
              <a:t> 4-</a:t>
            </a:r>
            <a:r>
              <a:rPr lang="vi-VN" dirty="0" smtClean="0">
                <a:latin typeface="Arial" pitchFamily="34" charset="0"/>
                <a:cs typeface="Arial" pitchFamily="34" charset="0"/>
              </a:rPr>
              <a:t> </a:t>
            </a:r>
            <a:r>
              <a:rPr lang="vi-VN" dirty="0">
                <a:latin typeface="Arial" pitchFamily="34" charset="0"/>
                <a:cs typeface="Arial" pitchFamily="34" charset="0"/>
              </a:rPr>
              <a:t>ống </a:t>
            </a:r>
            <a:r>
              <a:rPr lang="vi-VN" dirty="0" smtClean="0">
                <a:latin typeface="Arial" pitchFamily="34" charset="0"/>
                <a:cs typeface="Arial" pitchFamily="34" charset="0"/>
              </a:rPr>
              <a:t>đẩy</a:t>
            </a:r>
            <a:r>
              <a:rPr lang="en-US" dirty="0" smtClean="0">
                <a:latin typeface="Arial" pitchFamily="34" charset="0"/>
                <a:cs typeface="Arial" pitchFamily="34" charset="0"/>
              </a:rPr>
              <a:t>.</a:t>
            </a:r>
            <a:endParaRPr lang="en-US" dirty="0">
              <a:latin typeface="Arial" pitchFamily="34" charset="0"/>
              <a:cs typeface="Arial" pitchFamily="34" charset="0"/>
            </a:endParaRPr>
          </a:p>
        </p:txBody>
      </p:sp>
      <p:grpSp>
        <p:nvGrpSpPr>
          <p:cNvPr id="14" name="Group 13"/>
          <p:cNvGrpSpPr/>
          <p:nvPr/>
        </p:nvGrpSpPr>
        <p:grpSpPr>
          <a:xfrm>
            <a:off x="64181" y="1084942"/>
            <a:ext cx="4655003" cy="4020458"/>
            <a:chOff x="64181" y="1084942"/>
            <a:chExt cx="4655003" cy="4020458"/>
          </a:xfrm>
        </p:grpSpPr>
        <p:pic>
          <p:nvPicPr>
            <p:cNvPr id="19458" name="Picture 2" descr="Hình 9 (graphics9.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090" b="2672"/>
            <a:stretch/>
          </p:blipFill>
          <p:spPr bwMode="auto">
            <a:xfrm>
              <a:off x="64181" y="1084942"/>
              <a:ext cx="4655003" cy="40204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057400" y="3733800"/>
              <a:ext cx="228601" cy="304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127522216"/>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grpSp>
        <p:nvGrpSpPr>
          <p:cNvPr id="6" name="Group 5"/>
          <p:cNvGrpSpPr/>
          <p:nvPr/>
        </p:nvGrpSpPr>
        <p:grpSpPr>
          <a:xfrm>
            <a:off x="36287" y="1467170"/>
            <a:ext cx="4383313" cy="3790630"/>
            <a:chOff x="36287" y="1467170"/>
            <a:chExt cx="4807797" cy="3715657"/>
          </a:xfrm>
        </p:grpSpPr>
        <p:pic>
          <p:nvPicPr>
            <p:cNvPr id="18440" name="Picture 8" descr="http://timsanpham.com/images/pictures/49869_20090805172719_7575Vertical-Turbine-Pump-0_.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7" y="1467170"/>
              <a:ext cx="4807797" cy="37156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6287" y="1467170"/>
              <a:ext cx="1868713" cy="285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33286" y="3743485"/>
              <a:ext cx="992385" cy="14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hướng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trục</a:t>
            </a:r>
            <a:endParaRPr lang="en-US" sz="1600" dirty="0">
              <a:solidFill>
                <a:srgbClr val="0070C0"/>
              </a:solidFill>
              <a:latin typeface="Arial" pitchFamily="34" charset="0"/>
              <a:cs typeface="Arial" pitchFamily="34" charset="0"/>
            </a:endParaRPr>
          </a:p>
        </p:txBody>
      </p:sp>
      <p:pic>
        <p:nvPicPr>
          <p:cNvPr id="20482" name="Picture 2" descr="http://thuanthiencorp.com/Upload/SanPham/Bom-truc-dung/b%C6%A1m%20%C4%91a%20t%E1%BA%A7ng%20c%C3%A1nh%20Pentax.jpg"/>
          <p:cNvPicPr>
            <a:picLocks noChangeAspect="1" noChangeArrowheads="1"/>
          </p:cNvPicPr>
          <p:nvPr/>
        </p:nvPicPr>
        <p:blipFill rotWithShape="1">
          <a:blip r:embed="rId3">
            <a:extLst>
              <a:ext uri="{28A0092B-C50C-407E-A947-70E740481C1C}">
                <a14:useLocalDpi xmlns:a14="http://schemas.microsoft.com/office/drawing/2010/main" val="0"/>
              </a:ext>
            </a:extLst>
          </a:blip>
          <a:srcRect l="1379" r="3608"/>
          <a:stretch/>
        </p:blipFill>
        <p:spPr bwMode="auto">
          <a:xfrm>
            <a:off x="4419600" y="1066800"/>
            <a:ext cx="4717144"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492172" y="4648200"/>
            <a:ext cx="4572000" cy="646331"/>
          </a:xfrm>
          <a:prstGeom prst="rect">
            <a:avLst/>
          </a:prstGeom>
        </p:spPr>
        <p:txBody>
          <a:bodyPr>
            <a:spAutoFit/>
          </a:bodyPr>
          <a:lstStyle/>
          <a:p>
            <a:pPr algn="just"/>
            <a:r>
              <a:rPr lang="en-US" dirty="0" err="1" smtClean="0">
                <a:solidFill>
                  <a:srgbClr val="FF6600"/>
                </a:solidFill>
                <a:latin typeface="Arial" pitchFamily="34" charset="0"/>
                <a:cs typeface="Arial" pitchFamily="34" charset="0"/>
              </a:rPr>
              <a:t>Hình</a:t>
            </a:r>
            <a:r>
              <a:rPr lang="en-US" dirty="0" smtClean="0">
                <a:solidFill>
                  <a:srgbClr val="FF6600"/>
                </a:solidFill>
                <a:latin typeface="Arial" pitchFamily="34" charset="0"/>
                <a:cs typeface="Arial" pitchFamily="34" charset="0"/>
              </a:rPr>
              <a:t>: </a:t>
            </a:r>
            <a:r>
              <a:rPr lang="vi-VN" dirty="0" smtClean="0">
                <a:solidFill>
                  <a:srgbClr val="FF6600"/>
                </a:solidFill>
                <a:latin typeface="Arial" pitchFamily="34" charset="0"/>
                <a:cs typeface="Arial" pitchFamily="34" charset="0"/>
              </a:rPr>
              <a:t>Máy </a:t>
            </a:r>
            <a:r>
              <a:rPr lang="vi-VN" dirty="0">
                <a:solidFill>
                  <a:srgbClr val="FF6600"/>
                </a:solidFill>
                <a:latin typeface="Arial" pitchFamily="34" charset="0"/>
                <a:cs typeface="Arial" pitchFamily="34" charset="0"/>
              </a:rPr>
              <a:t>bơm nước ly tâm trục đứng đa tầng cánh áp cao Pentax</a:t>
            </a:r>
            <a:endParaRPr lang="en-US" dirty="0">
              <a:solidFill>
                <a:srgbClr val="FF6600"/>
              </a:solidFill>
              <a:latin typeface="Arial" pitchFamily="34" charset="0"/>
              <a:cs typeface="Arial" pitchFamily="34" charset="0"/>
            </a:endParaRPr>
          </a:p>
        </p:txBody>
      </p:sp>
      <p:sp>
        <p:nvSpPr>
          <p:cNvPr id="4" name="Rectangle 3"/>
          <p:cNvSpPr>
            <a:spLocks noChangeArrowheads="1"/>
          </p:cNvSpPr>
          <p:nvPr/>
        </p:nvSpPr>
        <p:spPr bwMode="auto">
          <a:xfrm>
            <a:off x="36287" y="5259727"/>
            <a:ext cx="419772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t" latinLnBrk="0" hangingPunct="1">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9900"/>
                </a:solidFill>
                <a:effectLst/>
                <a:latin typeface="Arial" pitchFamily="34" charset="0"/>
                <a:cs typeface="Arial" pitchFamily="34" charset="0"/>
              </a:rPr>
              <a:t>Hình</a:t>
            </a:r>
            <a:r>
              <a:rPr kumimoji="0" lang="en-US" b="0" i="0" u="none" strike="noStrike" cap="none" normalizeH="0" baseline="0" dirty="0" smtClean="0">
                <a:ln>
                  <a:noFill/>
                </a:ln>
                <a:solidFill>
                  <a:srgbClr val="009900"/>
                </a:solidFill>
                <a:effectLst/>
                <a:latin typeface="Arial" pitchFamily="34" charset="0"/>
                <a:cs typeface="Arial" pitchFamily="34" charset="0"/>
              </a:rPr>
              <a:t>:</a:t>
            </a:r>
            <a:r>
              <a:rPr kumimoji="0" lang="en-US" b="0" i="0" u="none" strike="noStrike" cap="none" normalizeH="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Máy</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bơm</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nước</a:t>
            </a:r>
            <a:r>
              <a:rPr kumimoji="0" lang="en-US" b="0" i="0" u="none" strike="noStrike" cap="none" normalizeH="0" baseline="0" dirty="0" smtClean="0">
                <a:ln>
                  <a:noFill/>
                </a:ln>
                <a:solidFill>
                  <a:srgbClr val="009900"/>
                </a:solidFill>
                <a:effectLst/>
                <a:latin typeface="Arial" pitchFamily="34" charset="0"/>
                <a:cs typeface="Arial" pitchFamily="34" charset="0"/>
              </a:rPr>
              <a:t> li </a:t>
            </a:r>
            <a:r>
              <a:rPr kumimoji="0" lang="en-US" b="0" i="0" u="none" strike="noStrike" cap="none" normalizeH="0" baseline="0" dirty="0" err="1" smtClean="0">
                <a:ln>
                  <a:noFill/>
                </a:ln>
                <a:solidFill>
                  <a:srgbClr val="009900"/>
                </a:solidFill>
                <a:effectLst/>
                <a:latin typeface="Arial" pitchFamily="34" charset="0"/>
                <a:cs typeface="Arial" pitchFamily="34" charset="0"/>
              </a:rPr>
              <a:t>tâm</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trục</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đứng</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đa</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tầng</a:t>
            </a:r>
            <a:r>
              <a:rPr kumimoji="0" lang="en-US" b="0" i="0" u="none" strike="noStrike" cap="none" normalizeH="0" baseline="0" dirty="0" smtClean="0">
                <a:ln>
                  <a:noFill/>
                </a:ln>
                <a:solidFill>
                  <a:srgbClr val="009900"/>
                </a:solidFill>
                <a:effectLst/>
                <a:latin typeface="Arial" pitchFamily="34" charset="0"/>
                <a:cs typeface="Arial" pitchFamily="34" charset="0"/>
              </a:rPr>
              <a:t> </a:t>
            </a:r>
            <a:r>
              <a:rPr kumimoji="0" lang="en-US" b="0" i="0" u="none" strike="noStrike" cap="none" normalizeH="0" baseline="0" dirty="0" err="1" smtClean="0">
                <a:ln>
                  <a:noFill/>
                </a:ln>
                <a:solidFill>
                  <a:srgbClr val="009900"/>
                </a:solidFill>
                <a:effectLst/>
                <a:latin typeface="Arial" pitchFamily="34" charset="0"/>
                <a:cs typeface="Arial" pitchFamily="34" charset="0"/>
              </a:rPr>
              <a:t>cánh</a:t>
            </a:r>
            <a:r>
              <a:rPr kumimoji="0" lang="en-US" b="0" i="0" u="none" strike="noStrike" cap="none" normalizeH="0" baseline="0" dirty="0" smtClean="0">
                <a:ln>
                  <a:noFill/>
                </a:ln>
                <a:solidFill>
                  <a:srgbClr val="009900"/>
                </a:solidFill>
                <a:effectLst/>
                <a:latin typeface="Arial" pitchFamily="34" charset="0"/>
                <a:cs typeface="Arial" pitchFamily="34" charset="0"/>
              </a:rPr>
              <a:t> </a:t>
            </a:r>
          </a:p>
        </p:txBody>
      </p:sp>
      <p:sp>
        <p:nvSpPr>
          <p:cNvPr id="7" name="Rectangle 6"/>
          <p:cNvSpPr/>
          <p:nvPr/>
        </p:nvSpPr>
        <p:spPr>
          <a:xfrm>
            <a:off x="36287" y="5906058"/>
            <a:ext cx="4572000" cy="646331"/>
          </a:xfrm>
          <a:prstGeom prst="rect">
            <a:avLst/>
          </a:prstGeom>
        </p:spPr>
        <p:txBody>
          <a:bodyPr>
            <a:spAutoFit/>
          </a:bodyPr>
          <a:lstStyle/>
          <a:p>
            <a:r>
              <a:rPr lang="vi-VN" dirty="0"/>
              <a:t>+ Lưu lượng có thể đạt tới 500 m³/hr </a:t>
            </a:r>
            <a:br>
              <a:rPr lang="vi-VN" dirty="0"/>
            </a:br>
            <a:r>
              <a:rPr lang="vi-VN" dirty="0"/>
              <a:t>+ Áp lực đẩy cao đạt 1000 m - 5000 m </a:t>
            </a:r>
            <a:endParaRPr lang="en-US" dirty="0"/>
          </a:p>
        </p:txBody>
      </p:sp>
      <p:sp>
        <p:nvSpPr>
          <p:cNvPr id="13"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003135768"/>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533400" y="937915"/>
            <a:ext cx="8236327" cy="2795885"/>
            <a:chOff x="53442" y="709315"/>
            <a:chExt cx="8236327" cy="2795885"/>
          </a:xfrm>
        </p:grpSpPr>
        <p:grpSp>
          <p:nvGrpSpPr>
            <p:cNvPr id="15" name="Group 14"/>
            <p:cNvGrpSpPr/>
            <p:nvPr/>
          </p:nvGrpSpPr>
          <p:grpSpPr>
            <a:xfrm>
              <a:off x="53442" y="709315"/>
              <a:ext cx="8236327" cy="2795885"/>
              <a:chOff x="53442" y="782048"/>
              <a:chExt cx="8236327" cy="2795885"/>
            </a:xfrm>
          </p:grpSpPr>
          <p:pic>
            <p:nvPicPr>
              <p:cNvPr id="21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368375">
                <a:off x="53442" y="782048"/>
                <a:ext cx="7480593" cy="2795885"/>
              </a:xfrm>
              <a:prstGeom prst="rect">
                <a:avLst/>
              </a:prstGeom>
              <a:noFill/>
              <a:ln>
                <a:noFill/>
              </a:ln>
              <a:effectLst/>
              <a:scene3d>
                <a:camera prst="orthographicFront">
                  <a:rot lat="0" lon="0" rev="21305999"/>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583383" y="1995324"/>
                <a:ext cx="466794" cy="369332"/>
              </a:xfrm>
              <a:prstGeom prst="rect">
                <a:avLst/>
              </a:prstGeom>
            </p:spPr>
            <p:txBody>
              <a:bodyPr wrap="none">
                <a:spAutoFit/>
              </a:bodyPr>
              <a:lstStyle/>
              <a:p>
                <a:r>
                  <a:rPr lang="en-US" dirty="0" err="1" smtClean="0">
                    <a:latin typeface="Arial" pitchFamily="34" charset="0"/>
                    <a:cs typeface="Arial" pitchFamily="34" charset="0"/>
                  </a:rPr>
                  <a:t>Vỏ</a:t>
                </a:r>
                <a:endParaRPr lang="en-US" dirty="0">
                  <a:latin typeface="Arial" pitchFamily="34" charset="0"/>
                  <a:cs typeface="Arial" pitchFamily="34" charset="0"/>
                </a:endParaRPr>
              </a:p>
            </p:txBody>
          </p:sp>
          <p:sp>
            <p:nvSpPr>
              <p:cNvPr id="13" name="Rectangle 12"/>
              <p:cNvSpPr/>
              <p:nvPr/>
            </p:nvSpPr>
            <p:spPr>
              <a:xfrm>
                <a:off x="7412606" y="2743200"/>
                <a:ext cx="877163" cy="369332"/>
              </a:xfrm>
              <a:prstGeom prst="rect">
                <a:avLst/>
              </a:prstGeom>
            </p:spPr>
            <p:txBody>
              <a:bodyPr wrap="none">
                <a:spAutoFit/>
              </a:bodyPr>
              <a:lstStyle/>
              <a:p>
                <a:r>
                  <a:rPr lang="en-US" dirty="0" err="1">
                    <a:latin typeface="Arial" pitchFamily="34" charset="0"/>
                    <a:cs typeface="Arial" pitchFamily="34" charset="0"/>
                  </a:rPr>
                  <a:t>Guồng</a:t>
                </a:r>
                <a:endParaRPr lang="en-US" dirty="0">
                  <a:latin typeface="Arial" pitchFamily="34" charset="0"/>
                  <a:cs typeface="Arial" pitchFamily="34" charset="0"/>
                </a:endParaRPr>
              </a:p>
            </p:txBody>
          </p:sp>
          <p:sp>
            <p:nvSpPr>
              <p:cNvPr id="14" name="Rectangle 13"/>
              <p:cNvSpPr/>
              <p:nvPr/>
            </p:nvSpPr>
            <p:spPr>
              <a:xfrm>
                <a:off x="4240018" y="3059668"/>
                <a:ext cx="736099" cy="369332"/>
              </a:xfrm>
              <a:prstGeom prst="rect">
                <a:avLst/>
              </a:prstGeom>
            </p:spPr>
            <p:txBody>
              <a:bodyPr wrap="none">
                <a:spAutoFit/>
              </a:bodyPr>
              <a:lstStyle/>
              <a:p>
                <a:r>
                  <a:rPr lang="en-US" dirty="0" err="1">
                    <a:latin typeface="Arial" pitchFamily="34" charset="0"/>
                    <a:cs typeface="Arial" pitchFamily="34" charset="0"/>
                  </a:rPr>
                  <a:t>Rãnh</a:t>
                </a:r>
                <a:endParaRPr lang="en-US" dirty="0">
                  <a:latin typeface="Arial" pitchFamily="34" charset="0"/>
                  <a:cs typeface="Arial" pitchFamily="34" charset="0"/>
                </a:endParaRPr>
              </a:p>
            </p:txBody>
          </p:sp>
        </p:grpSp>
        <p:cxnSp>
          <p:nvCxnSpPr>
            <p:cNvPr id="9" name="Straight Arrow Connector 8"/>
            <p:cNvCxnSpPr/>
            <p:nvPr/>
          </p:nvCxnSpPr>
          <p:spPr>
            <a:xfrm>
              <a:off x="4800600" y="1709058"/>
              <a:ext cx="30480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713516" y="2728523"/>
              <a:ext cx="1153884" cy="1846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720114" y="2291923"/>
              <a:ext cx="609600" cy="1464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248400" y="2655953"/>
              <a:ext cx="1081314" cy="2427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6.4 Bơm động lực</a:t>
            </a:r>
            <a:endParaRPr lang="en-US" sz="3200" dirty="0" smtClean="0">
              <a:solidFill>
                <a:srgbClr val="0000FF"/>
              </a:solidFill>
              <a:latin typeface="Arial" pitchFamily="34" charset="0"/>
              <a:cs typeface="Arial" pitchFamily="34" charset="0"/>
            </a:endParaRPr>
          </a:p>
        </p:txBody>
      </p:sp>
      <p:sp>
        <p:nvSpPr>
          <p:cNvPr id="11" name="Rectangle 10"/>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ly tâm: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r>
              <a:rPr lang="en-US" sz="2400" b="1" dirty="0" smtClean="0">
                <a:solidFill>
                  <a:srgbClr val="0070C0"/>
                </a:solidFill>
                <a:latin typeface="Arial" pitchFamily="34" charset="0"/>
                <a:cs typeface="Arial" pitchFamily="34" charset="0"/>
              </a:rPr>
              <a:t> –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xoáy</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lốc</a:t>
            </a:r>
            <a:endParaRPr lang="en-US" sz="1600" dirty="0">
              <a:solidFill>
                <a:srgbClr val="0070C0"/>
              </a:solidFill>
              <a:latin typeface="Arial" pitchFamily="34" charset="0"/>
              <a:cs typeface="Arial" pitchFamily="34" charset="0"/>
            </a:endParaRPr>
          </a:p>
        </p:txBody>
      </p:sp>
      <p:sp>
        <p:nvSpPr>
          <p:cNvPr id="7" name="Rectangle 6"/>
          <p:cNvSpPr/>
          <p:nvPr/>
        </p:nvSpPr>
        <p:spPr>
          <a:xfrm>
            <a:off x="-32191" y="3843278"/>
            <a:ext cx="5008307" cy="2862322"/>
          </a:xfrm>
          <a:prstGeom prst="rect">
            <a:avLst/>
          </a:prstGeom>
        </p:spPr>
        <p:txBody>
          <a:bodyPr wrap="square">
            <a:spAutoFit/>
          </a:bodyPr>
          <a:lstStyle/>
          <a:p>
            <a:pPr algn="just"/>
            <a:r>
              <a:rPr lang="en-US" sz="2000" b="1" dirty="0" err="1" smtClean="0">
                <a:latin typeface="Arial" pitchFamily="34" charset="0"/>
                <a:cs typeface="Arial" pitchFamily="34" charset="0"/>
              </a:rPr>
              <a:t>Nguyên</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lý</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hoạt</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động</a:t>
            </a:r>
            <a:r>
              <a:rPr lang="en-US" sz="2000" b="1" dirty="0" smtClean="0">
                <a:latin typeface="Arial" pitchFamily="34" charset="0"/>
                <a:cs typeface="Arial" pitchFamily="34" charset="0"/>
              </a:rPr>
              <a:t>: </a:t>
            </a:r>
            <a:r>
              <a:rPr lang="en-US" sz="2000" dirty="0" err="1" smtClean="0">
                <a:latin typeface="Arial" pitchFamily="34" charset="0"/>
                <a:cs typeface="Arial" pitchFamily="34" charset="0"/>
              </a:rPr>
              <a:t>trước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khởi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mồi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đầy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guồng</a:t>
            </a:r>
            <a:r>
              <a:rPr lang="en-US" sz="2000" dirty="0" smtClean="0">
                <a:latin typeface="Arial" pitchFamily="34" charset="0"/>
                <a:cs typeface="Arial" pitchFamily="34" charset="0"/>
              </a:rPr>
              <a:t> quay, </a:t>
            </a:r>
            <a:r>
              <a:rPr lang="en-US" sz="2000" dirty="0" err="1" smtClean="0">
                <a:latin typeface="Arial" pitchFamily="34" charset="0"/>
                <a:cs typeface="Arial" pitchFamily="34" charset="0"/>
              </a:rPr>
              <a:t>dưới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vỏ</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cuốn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rãnh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thêm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phía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vỏ</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lần</a:t>
            </a:r>
            <a:r>
              <a:rPr lang="en-US" sz="2000" dirty="0" smtClean="0">
                <a:latin typeface="Arial" pitchFamily="34" charset="0"/>
                <a:cs typeface="Arial" pitchFamily="34" charset="0"/>
              </a:rPr>
              <a:t>.</a:t>
            </a:r>
          </a:p>
        </p:txBody>
      </p:sp>
      <p:pic>
        <p:nvPicPr>
          <p:cNvPr id="21506" name="Picture 2" descr="http://www.ru.all.biz/img/ru/catalog/1005058.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4876" y="3798189"/>
            <a:ext cx="3969124" cy="3059811"/>
          </a:xfrm>
          <a:prstGeom prst="rect">
            <a:avLst/>
          </a:prstGeom>
          <a:noFill/>
          <a:extLst>
            <a:ext uri="{909E8E84-426E-40DD-AFC4-6F175D3DCCD1}">
              <a14:hiddenFill xmlns:a14="http://schemas.microsoft.com/office/drawing/2010/main">
                <a:solidFill>
                  <a:srgbClr val="FFFFFF"/>
                </a:solidFill>
              </a14:hiddenFill>
            </a:ext>
          </a:extLst>
        </p:spPr>
      </p:pic>
      <p:sp>
        <p:nvSpPr>
          <p:cNvPr id="21504" name="Rectangle 21503"/>
          <p:cNvSpPr/>
          <p:nvPr/>
        </p:nvSpPr>
        <p:spPr>
          <a:xfrm>
            <a:off x="76200" y="860809"/>
            <a:ext cx="6096000" cy="646331"/>
          </a:xfrm>
          <a:prstGeom prst="rect">
            <a:avLst/>
          </a:prstGeom>
        </p:spPr>
        <p:txBody>
          <a:bodyPr wrap="square">
            <a:spAutoFit/>
          </a:bodyPr>
          <a:lstStyle/>
          <a:p>
            <a:pPr algn="just"/>
            <a:r>
              <a:rPr lang="en-US" b="1" dirty="0" err="1" smtClean="0">
                <a:latin typeface="Arial" pitchFamily="34" charset="0"/>
                <a:cs typeface="Arial" pitchFamily="34" charset="0"/>
              </a:rPr>
              <a:t>Ưu-nhược</a:t>
            </a:r>
            <a:r>
              <a:rPr lang="en-US" b="1" dirty="0" smtClean="0">
                <a:latin typeface="Arial" pitchFamily="34" charset="0"/>
                <a:cs typeface="Arial" pitchFamily="34" charset="0"/>
              </a:rPr>
              <a:t> </a:t>
            </a:r>
            <a:r>
              <a:rPr lang="en-US" b="1" dirty="0" err="1" smtClean="0">
                <a:latin typeface="Arial" pitchFamily="34" charset="0"/>
                <a:cs typeface="Arial" pitchFamily="34" charset="0"/>
              </a:rPr>
              <a:t>điểm</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a:latin typeface="Arial" pitchFamily="34" charset="0"/>
                <a:cs typeface="Arial" pitchFamily="34" charset="0"/>
              </a:rPr>
              <a:t>cột</a:t>
            </a:r>
            <a:r>
              <a:rPr lang="en-US" dirty="0">
                <a:latin typeface="Arial" pitchFamily="34" charset="0"/>
                <a:cs typeface="Arial" pitchFamily="34" charset="0"/>
              </a:rPr>
              <a:t> </a:t>
            </a:r>
            <a:r>
              <a:rPr lang="en-US" dirty="0" err="1">
                <a:latin typeface="Arial" pitchFamily="34" charset="0"/>
                <a:cs typeface="Arial" pitchFamily="34" charset="0"/>
              </a:rPr>
              <a:t>áp</a:t>
            </a:r>
            <a:r>
              <a:rPr lang="en-US" dirty="0">
                <a:latin typeface="Arial" pitchFamily="34" charset="0"/>
                <a:cs typeface="Arial" pitchFamily="34" charset="0"/>
              </a:rPr>
              <a:t> </a:t>
            </a:r>
            <a:r>
              <a:rPr lang="en-US" dirty="0" err="1">
                <a:latin typeface="Arial" pitchFamily="34" charset="0"/>
                <a:cs typeface="Arial" pitchFamily="34" charset="0"/>
              </a:rPr>
              <a:t>cao</a:t>
            </a:r>
            <a:r>
              <a:rPr lang="en-US" dirty="0">
                <a:latin typeface="Arial" pitchFamily="34" charset="0"/>
                <a:cs typeface="Arial" pitchFamily="34" charset="0"/>
              </a:rPr>
              <a:t>, </a:t>
            </a:r>
            <a:r>
              <a:rPr lang="en-US" dirty="0" err="1">
                <a:latin typeface="Arial" pitchFamily="34" charset="0"/>
                <a:cs typeface="Arial" pitchFamily="34" charset="0"/>
              </a:rPr>
              <a:t>năng</a:t>
            </a:r>
            <a:r>
              <a:rPr lang="en-US" dirty="0">
                <a:latin typeface="Arial" pitchFamily="34" charset="0"/>
                <a:cs typeface="Arial" pitchFamily="34" charset="0"/>
              </a:rPr>
              <a:t> </a:t>
            </a:r>
            <a:r>
              <a:rPr lang="en-US" dirty="0" err="1">
                <a:latin typeface="Arial" pitchFamily="34" charset="0"/>
                <a:cs typeface="Arial" pitchFamily="34" charset="0"/>
              </a:rPr>
              <a:t>lực</a:t>
            </a:r>
            <a:r>
              <a:rPr lang="en-US" dirty="0">
                <a:latin typeface="Arial" pitchFamily="34" charset="0"/>
                <a:cs typeface="Arial" pitchFamily="34" charset="0"/>
              </a:rPr>
              <a:t> </a:t>
            </a:r>
            <a:r>
              <a:rPr lang="en-US" dirty="0" err="1">
                <a:latin typeface="Arial" pitchFamily="34" charset="0"/>
                <a:cs typeface="Arial" pitchFamily="34" charset="0"/>
              </a:rPr>
              <a:t>tự</a:t>
            </a:r>
            <a:r>
              <a:rPr lang="en-US" dirty="0">
                <a:latin typeface="Arial" pitchFamily="34" charset="0"/>
                <a:cs typeface="Arial" pitchFamily="34" charset="0"/>
              </a:rPr>
              <a:t> </a:t>
            </a:r>
            <a:r>
              <a:rPr lang="en-US" dirty="0" err="1">
                <a:latin typeface="Arial" pitchFamily="34" charset="0"/>
                <a:cs typeface="Arial" pitchFamily="34" charset="0"/>
              </a:rPr>
              <a:t>hút</a:t>
            </a:r>
            <a:r>
              <a:rPr lang="en-US" dirty="0">
                <a:latin typeface="Arial" pitchFamily="34" charset="0"/>
                <a:cs typeface="Arial" pitchFamily="34" charset="0"/>
              </a:rPr>
              <a:t> </a:t>
            </a:r>
            <a:r>
              <a:rPr lang="en-US" dirty="0" err="1">
                <a:latin typeface="Arial" pitchFamily="34" charset="0"/>
                <a:cs typeface="Arial" pitchFamily="34" charset="0"/>
              </a:rPr>
              <a:t>cao</a:t>
            </a:r>
            <a:r>
              <a:rPr lang="en-US" dirty="0">
                <a:latin typeface="Arial" pitchFamily="34" charset="0"/>
                <a:cs typeface="Arial" pitchFamily="34" charset="0"/>
              </a:rPr>
              <a:t>, </a:t>
            </a:r>
            <a:endParaRPr lang="en-US" dirty="0" smtClean="0">
              <a:latin typeface="Arial" pitchFamily="34" charset="0"/>
              <a:cs typeface="Arial" pitchFamily="34" charset="0"/>
            </a:endParaRPr>
          </a:p>
          <a:p>
            <a:pPr algn="just"/>
            <a:r>
              <a:rPr lang="en-US" dirty="0" err="1" smtClean="0">
                <a:latin typeface="Arial" pitchFamily="34" charset="0"/>
                <a:cs typeface="Arial" pitchFamily="34" charset="0"/>
              </a:rPr>
              <a:t>nhưng</a:t>
            </a:r>
            <a:r>
              <a:rPr lang="en-US" dirty="0" smtClean="0">
                <a:latin typeface="Arial" pitchFamily="34" charset="0"/>
                <a:cs typeface="Arial" pitchFamily="34" charset="0"/>
              </a:rPr>
              <a:t> </a:t>
            </a:r>
            <a:r>
              <a:rPr lang="en-US" dirty="0" err="1">
                <a:latin typeface="Arial" pitchFamily="34" charset="0"/>
                <a:cs typeface="Arial" pitchFamily="34" charset="0"/>
              </a:rPr>
              <a:t>hiệu</a:t>
            </a:r>
            <a:r>
              <a:rPr lang="en-US" dirty="0">
                <a:latin typeface="Arial" pitchFamily="34" charset="0"/>
                <a:cs typeface="Arial" pitchFamily="34" charset="0"/>
              </a:rPr>
              <a:t> </a:t>
            </a:r>
            <a:r>
              <a:rPr lang="en-US" dirty="0" err="1">
                <a:latin typeface="Arial" pitchFamily="34" charset="0"/>
                <a:cs typeface="Arial" pitchFamily="34" charset="0"/>
              </a:rPr>
              <a:t>suất</a:t>
            </a:r>
            <a:r>
              <a:rPr lang="en-US" dirty="0">
                <a:latin typeface="Arial" pitchFamily="34" charset="0"/>
                <a:cs typeface="Arial" pitchFamily="34" charset="0"/>
              </a:rPr>
              <a:t> </a:t>
            </a:r>
            <a:r>
              <a:rPr lang="en-US" dirty="0" err="1">
                <a:latin typeface="Arial" pitchFamily="34" charset="0"/>
                <a:cs typeface="Arial" pitchFamily="34" charset="0"/>
              </a:rPr>
              <a:t>thấp</a:t>
            </a:r>
            <a:r>
              <a:rPr lang="en-US" dirty="0">
                <a:latin typeface="Arial" pitchFamily="34" charset="0"/>
                <a:cs typeface="Arial" pitchFamily="34" charset="0"/>
              </a:rPr>
              <a:t> do </a:t>
            </a:r>
            <a:r>
              <a:rPr lang="en-US" dirty="0" err="1">
                <a:latin typeface="Arial" pitchFamily="34" charset="0"/>
                <a:cs typeface="Arial" pitchFamily="34" charset="0"/>
              </a:rPr>
              <a:t>tiêu</a:t>
            </a:r>
            <a:r>
              <a:rPr lang="en-US" dirty="0">
                <a:latin typeface="Arial" pitchFamily="34" charset="0"/>
                <a:cs typeface="Arial" pitchFamily="34" charset="0"/>
              </a:rPr>
              <a:t> </a:t>
            </a:r>
            <a:r>
              <a:rPr lang="en-US" dirty="0" err="1">
                <a:latin typeface="Arial" pitchFamily="34" charset="0"/>
                <a:cs typeface="Arial" pitchFamily="34" charset="0"/>
              </a:rPr>
              <a:t>hao</a:t>
            </a:r>
            <a:r>
              <a:rPr lang="en-US" dirty="0">
                <a:latin typeface="Arial" pitchFamily="34" charset="0"/>
                <a:cs typeface="Arial" pitchFamily="34" charset="0"/>
              </a:rPr>
              <a:t> </a:t>
            </a:r>
            <a:r>
              <a:rPr lang="en-US" dirty="0" err="1">
                <a:latin typeface="Arial" pitchFamily="34" charset="0"/>
                <a:cs typeface="Arial" pitchFamily="34" charset="0"/>
              </a:rPr>
              <a:t>năng</a:t>
            </a:r>
            <a:r>
              <a:rPr lang="en-US" dirty="0">
                <a:latin typeface="Arial" pitchFamily="34" charset="0"/>
                <a:cs typeface="Arial" pitchFamily="34" charset="0"/>
              </a:rPr>
              <a:t> </a:t>
            </a:r>
            <a:r>
              <a:rPr lang="en-US" dirty="0" err="1">
                <a:latin typeface="Arial" pitchFamily="34" charset="0"/>
                <a:cs typeface="Arial" pitchFamily="34" charset="0"/>
              </a:rPr>
              <a:t>lượng</a:t>
            </a:r>
            <a:r>
              <a:rPr lang="en-US" dirty="0">
                <a:latin typeface="Arial" pitchFamily="34" charset="0"/>
                <a:cs typeface="Arial" pitchFamily="34" charset="0"/>
              </a:rPr>
              <a:t> ma </a:t>
            </a:r>
            <a:r>
              <a:rPr lang="en-US" dirty="0" err="1">
                <a:latin typeface="Arial" pitchFamily="34" charset="0"/>
                <a:cs typeface="Arial" pitchFamily="34" charset="0"/>
              </a:rPr>
              <a:t>sát</a:t>
            </a:r>
            <a:r>
              <a:rPr lang="en-US" dirty="0">
                <a:latin typeface="Arial" pitchFamily="34" charset="0"/>
                <a:cs typeface="Arial" pitchFamily="34" charset="0"/>
              </a:rPr>
              <a:t> </a:t>
            </a:r>
            <a:r>
              <a:rPr lang="en-US" dirty="0" err="1">
                <a:latin typeface="Arial" pitchFamily="34" charset="0"/>
                <a:cs typeface="Arial" pitchFamily="34" charset="0"/>
              </a:rPr>
              <a:t>lớn</a:t>
            </a:r>
            <a:r>
              <a:rPr lang="en-US" dirty="0">
                <a:latin typeface="Arial" pitchFamily="34" charset="0"/>
                <a:cs typeface="Arial" pitchFamily="34" charset="0"/>
              </a:rPr>
              <a:t>.</a:t>
            </a:r>
          </a:p>
        </p:txBody>
      </p:sp>
      <p:sp>
        <p:nvSpPr>
          <p:cNvPr id="1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09820120"/>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5</a:t>
            </a:r>
            <a:r>
              <a:rPr lang="vi-VN" sz="3200" b="1" dirty="0" smtClean="0">
                <a:solidFill>
                  <a:srgbClr val="0000FF"/>
                </a:solidFill>
                <a:latin typeface="Arial" pitchFamily="34" charset="0"/>
                <a:cs typeface="Arial" pitchFamily="34" charset="0"/>
              </a:rPr>
              <a:t> Bơm </a:t>
            </a:r>
            <a:r>
              <a:rPr lang="en-US" sz="3200" b="1" dirty="0" err="1" smtClean="0">
                <a:solidFill>
                  <a:srgbClr val="0000FF"/>
                </a:solidFill>
                <a:latin typeface="Arial" pitchFamily="34" charset="0"/>
                <a:cs typeface="Arial" pitchFamily="34" charset="0"/>
              </a:rPr>
              <a:t>khí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động</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a:t>
            </a:r>
            <a:r>
              <a:rPr lang="en-US" sz="2400" b="1" dirty="0" err="1" smtClean="0">
                <a:solidFill>
                  <a:srgbClr val="FF3399"/>
                </a:solidFill>
                <a:latin typeface="Arial" pitchFamily="34" charset="0"/>
                <a:cs typeface="Arial" pitchFamily="34" charset="0"/>
              </a:rPr>
              <a:t>tia</a:t>
            </a:r>
            <a:r>
              <a:rPr lang="en-US" sz="2400" b="1" dirty="0" smtClean="0">
                <a:solidFill>
                  <a:srgbClr val="FF3399"/>
                </a:solidFill>
                <a:latin typeface="Arial" pitchFamily="34" charset="0"/>
                <a:cs typeface="Arial" pitchFamily="34" charset="0"/>
              </a:rPr>
              <a:t> (Ejectors, </a:t>
            </a:r>
            <a:r>
              <a:rPr lang="en-US" sz="2400" b="1" dirty="0" err="1" smtClean="0">
                <a:solidFill>
                  <a:srgbClr val="FF3399"/>
                </a:solidFill>
                <a:latin typeface="Arial" pitchFamily="34" charset="0"/>
                <a:cs typeface="Arial" pitchFamily="34" charset="0"/>
              </a:rPr>
              <a:t>Eductors</a:t>
            </a:r>
            <a:r>
              <a:rPr lang="en-US" sz="2400" b="1" dirty="0" smtClean="0">
                <a:solidFill>
                  <a:srgbClr val="FF3399"/>
                </a:solidFill>
                <a:latin typeface="Arial" pitchFamily="34" charset="0"/>
                <a:cs typeface="Arial" pitchFamily="34" charset="0"/>
              </a:rPr>
              <a:t>, Jet pumps)</a:t>
            </a:r>
            <a:r>
              <a:rPr lang="vi-VN" sz="2400" b="1" dirty="0" smtClean="0">
                <a:solidFill>
                  <a:srgbClr val="FF3399"/>
                </a:solidFill>
              </a:rPr>
              <a:t>:</a:t>
            </a:r>
            <a:r>
              <a:rPr lang="en-US" sz="2400" b="1" dirty="0" smtClean="0">
                <a:solidFill>
                  <a:srgbClr val="FF3399"/>
                </a:solidFill>
              </a:rPr>
              <a:t> </a:t>
            </a:r>
            <a:r>
              <a:rPr lang="en-US" sz="2400" b="1" dirty="0" err="1">
                <a:solidFill>
                  <a:srgbClr val="0070C0"/>
                </a:solidFill>
                <a:latin typeface="Arial" pitchFamily="34" charset="0"/>
                <a:cs typeface="Arial" pitchFamily="34" charset="0"/>
              </a:rPr>
              <a:t>C</a:t>
            </a:r>
            <a:r>
              <a:rPr lang="en-US" sz="2400" b="1" dirty="0" err="1" smtClean="0">
                <a:solidFill>
                  <a:srgbClr val="0070C0"/>
                </a:solidFill>
                <a:latin typeface="Arial" pitchFamily="34" charset="0"/>
                <a:cs typeface="Arial" pitchFamily="34" charset="0"/>
              </a:rPr>
              <a:t>ấu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tạo</a:t>
            </a:r>
            <a:endParaRPr lang="en-US" sz="1600" dirty="0">
              <a:solidFill>
                <a:srgbClr val="0070C0"/>
              </a:solidFill>
              <a:latin typeface="Arial" pitchFamily="34" charset="0"/>
              <a:cs typeface="Arial" pitchFamily="34" charset="0"/>
            </a:endParaRPr>
          </a:p>
        </p:txBody>
      </p:sp>
      <p:pic>
        <p:nvPicPr>
          <p:cNvPr id="17410" name="Picture 2" descr="http://www.vacuum-guide.com/images/hw_jets_gea_0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4400"/>
            <a:ext cx="3197352" cy="4320746"/>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3197352" y="1551610"/>
            <a:ext cx="5943021" cy="3096590"/>
            <a:chOff x="3505199" y="3962400"/>
            <a:chExt cx="5649688" cy="2924628"/>
          </a:xfrm>
        </p:grpSpPr>
        <p:pic>
          <p:nvPicPr>
            <p:cNvPr id="17418" name="Picture 10" descr="Typical Cross Section Eje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199" y="4045857"/>
              <a:ext cx="5638801" cy="277106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43615" y="6400800"/>
              <a:ext cx="1143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Arial" pitchFamily="34" charset="0"/>
                  <a:cs typeface="Arial" pitchFamily="34" charset="0"/>
                </a:rPr>
                <a:t>Phân</a:t>
              </a:r>
              <a:r>
                <a:rPr lang="en-US" sz="1400" dirty="0" smtClean="0">
                  <a:solidFill>
                    <a:schemeClr val="tx1"/>
                  </a:solidFill>
                  <a:latin typeface="Arial" pitchFamily="34" charset="0"/>
                  <a:cs typeface="Arial" pitchFamily="34" charset="0"/>
                </a:rPr>
                <a:t> </a:t>
              </a:r>
              <a:r>
                <a:rPr lang="en-US" sz="1400" dirty="0" err="1" smtClean="0">
                  <a:solidFill>
                    <a:schemeClr val="tx1"/>
                  </a:solidFill>
                  <a:latin typeface="Arial" pitchFamily="34" charset="0"/>
                  <a:cs typeface="Arial" pitchFamily="34" charset="0"/>
                </a:rPr>
                <a:t>tán</a:t>
              </a:r>
              <a:endParaRPr lang="en-US" sz="1400" dirty="0">
                <a:solidFill>
                  <a:schemeClr val="tx1"/>
                </a:solidFill>
                <a:latin typeface="Arial" pitchFamily="34" charset="0"/>
                <a:cs typeface="Arial" pitchFamily="34" charset="0"/>
              </a:endParaRPr>
            </a:p>
          </p:txBody>
        </p:sp>
        <p:sp>
          <p:nvSpPr>
            <p:cNvPr id="11" name="Rectangle 10"/>
            <p:cNvSpPr/>
            <p:nvPr/>
          </p:nvSpPr>
          <p:spPr>
            <a:xfrm>
              <a:off x="4572000" y="3962400"/>
              <a:ext cx="1143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Arial" pitchFamily="34" charset="0"/>
                  <a:cs typeface="Arial" pitchFamily="34" charset="0"/>
                </a:rPr>
                <a:t>Hút</a:t>
              </a:r>
              <a:r>
                <a:rPr lang="en-US" sz="1400" dirty="0" smtClean="0">
                  <a:solidFill>
                    <a:schemeClr val="tx1"/>
                  </a:solidFill>
                  <a:latin typeface="Arial" pitchFamily="34" charset="0"/>
                  <a:cs typeface="Arial" pitchFamily="34" charset="0"/>
                </a:rPr>
                <a:t> </a:t>
              </a:r>
              <a:endParaRPr lang="en-US" sz="1400" dirty="0">
                <a:solidFill>
                  <a:schemeClr val="tx1"/>
                </a:solidFill>
                <a:latin typeface="Arial" pitchFamily="34" charset="0"/>
                <a:cs typeface="Arial" pitchFamily="34" charset="0"/>
              </a:endParaRPr>
            </a:p>
          </p:txBody>
        </p:sp>
        <p:sp>
          <p:nvSpPr>
            <p:cNvPr id="12" name="Rectangle 11"/>
            <p:cNvSpPr/>
            <p:nvPr/>
          </p:nvSpPr>
          <p:spPr>
            <a:xfrm>
              <a:off x="8011887" y="4814665"/>
              <a:ext cx="1143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Arial" pitchFamily="34" charset="0"/>
                  <a:cs typeface="Arial" pitchFamily="34" charset="0"/>
                </a:rPr>
                <a:t>Đẩy</a:t>
              </a:r>
              <a:endParaRPr lang="en-US" sz="1400" dirty="0">
                <a:solidFill>
                  <a:schemeClr val="tx1"/>
                </a:solidFill>
                <a:latin typeface="Arial" pitchFamily="34" charset="0"/>
                <a:cs typeface="Arial" pitchFamily="34" charset="0"/>
              </a:endParaRPr>
            </a:p>
          </p:txBody>
        </p:sp>
        <p:sp>
          <p:nvSpPr>
            <p:cNvPr id="13" name="Rectangle 12"/>
            <p:cNvSpPr/>
            <p:nvPr/>
          </p:nvSpPr>
          <p:spPr>
            <a:xfrm>
              <a:off x="3886200" y="6506028"/>
              <a:ext cx="1143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Arial" pitchFamily="34" charset="0"/>
                  <a:cs typeface="Arial" pitchFamily="34" charset="0"/>
                </a:rPr>
                <a:t>Vòi</a:t>
              </a:r>
              <a:r>
                <a:rPr lang="en-US" sz="1400" dirty="0" smtClean="0">
                  <a:solidFill>
                    <a:schemeClr val="tx1"/>
                  </a:solidFill>
                  <a:latin typeface="Arial" pitchFamily="34" charset="0"/>
                  <a:cs typeface="Arial" pitchFamily="34" charset="0"/>
                </a:rPr>
                <a:t> </a:t>
              </a:r>
              <a:r>
                <a:rPr lang="en-US" sz="1400" dirty="0" err="1" smtClean="0">
                  <a:solidFill>
                    <a:schemeClr val="tx1"/>
                  </a:solidFill>
                  <a:latin typeface="Arial" pitchFamily="34" charset="0"/>
                  <a:cs typeface="Arial" pitchFamily="34" charset="0"/>
                </a:rPr>
                <a:t>phun</a:t>
              </a:r>
              <a:endParaRPr lang="en-US" sz="1400" dirty="0">
                <a:solidFill>
                  <a:schemeClr val="tx1"/>
                </a:solidFill>
                <a:latin typeface="Arial" pitchFamily="34" charset="0"/>
                <a:cs typeface="Arial" pitchFamily="34" charset="0"/>
              </a:endParaRPr>
            </a:p>
          </p:txBody>
        </p:sp>
      </p:grpSp>
      <p:sp>
        <p:nvSpPr>
          <p:cNvPr id="16" name="Rectangle 15"/>
          <p:cNvSpPr/>
          <p:nvPr/>
        </p:nvSpPr>
        <p:spPr>
          <a:xfrm>
            <a:off x="76199" y="5105400"/>
            <a:ext cx="9052721" cy="1631216"/>
          </a:xfrm>
          <a:prstGeom prst="rect">
            <a:avLst/>
          </a:prstGeom>
        </p:spPr>
        <p:txBody>
          <a:bodyPr wrap="square">
            <a:spAutoFit/>
          </a:bodyPr>
          <a:lstStyle/>
          <a:p>
            <a:pPr algn="just"/>
            <a:r>
              <a:rPr lang="en-US" sz="2000" b="1" dirty="0" err="1" smtClean="0">
                <a:solidFill>
                  <a:srgbClr val="FF6600"/>
                </a:solidFill>
                <a:latin typeface="Arial" pitchFamily="34" charset="0"/>
                <a:cs typeface="Arial" pitchFamily="34" charset="0"/>
              </a:rPr>
              <a:t>Ưu</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điểm</a:t>
            </a:r>
            <a:r>
              <a:rPr lang="en-US" sz="2000" dirty="0" smtClean="0">
                <a:solidFill>
                  <a:srgbClr val="FF6600"/>
                </a:solidFill>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cấu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nhờ</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sự</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trộn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đun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nóng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hoặc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nguội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quá</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việc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nồi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hơi</a:t>
            </a:r>
            <a:r>
              <a:rPr lang="en-US" sz="2000" dirty="0" smtClean="0">
                <a:latin typeface="Arial" pitchFamily="34" charset="0"/>
                <a:cs typeface="Arial" pitchFamily="34" charset="0"/>
              </a:rPr>
              <a:t>. </a:t>
            </a:r>
          </a:p>
          <a:p>
            <a:pPr algn="just"/>
            <a:r>
              <a:rPr lang="en-US" sz="2000" b="1" dirty="0" err="1" smtClean="0">
                <a:solidFill>
                  <a:srgbClr val="006666"/>
                </a:solidFill>
                <a:latin typeface="Arial" pitchFamily="34" charset="0"/>
                <a:cs typeface="Arial" pitchFamily="34" charset="0"/>
              </a:rPr>
              <a:t>Nhược</a:t>
            </a:r>
            <a:r>
              <a:rPr lang="en-US" sz="2000" b="1" dirty="0" smtClean="0">
                <a:solidFill>
                  <a:srgbClr val="006666"/>
                </a:solidFill>
                <a:latin typeface="Arial" pitchFamily="34" charset="0"/>
                <a:cs typeface="Arial" pitchFamily="34" charset="0"/>
              </a:rPr>
              <a:t> </a:t>
            </a:r>
            <a:r>
              <a:rPr lang="en-US" sz="2000" b="1" dirty="0" err="1" smtClean="0">
                <a:solidFill>
                  <a:srgbClr val="006666"/>
                </a:solidFill>
                <a:latin typeface="Arial" pitchFamily="34" charset="0"/>
                <a:cs typeface="Arial" pitchFamily="34" charset="0"/>
              </a:rPr>
              <a:t>điểm</a:t>
            </a:r>
            <a:r>
              <a:rPr lang="en-US" sz="2000" dirty="0" smtClean="0">
                <a:solidFill>
                  <a:srgbClr val="006666"/>
                </a:solidFill>
                <a:latin typeface="Arial" pitchFamily="34" charset="0"/>
                <a:cs typeface="Arial" pitchFamily="34" charset="0"/>
              </a:rPr>
              <a:t>: </a:t>
            </a:r>
            <a:r>
              <a:rPr lang="en-US" sz="2000" dirty="0" err="1" smtClean="0">
                <a:latin typeface="Arial" pitchFamily="34" charset="0"/>
                <a:cs typeface="Arial" pitchFamily="34" charset="0"/>
              </a:rPr>
              <a:t>chỉ</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phép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hòa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trộn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thấp</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14"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69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14089109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6.2 Các thông số cơ bản của bơm</a:t>
            </a:r>
            <a:endParaRPr lang="en-US" sz="3200" dirty="0" smtClean="0">
              <a:solidFill>
                <a:srgbClr val="0000FF"/>
              </a:solidFill>
              <a:latin typeface="Arial" pitchFamily="34" charset="0"/>
              <a:cs typeface="Arial" pitchFamily="34" charset="0"/>
            </a:endParaRPr>
          </a:p>
        </p:txBody>
      </p:sp>
      <p:sp>
        <p:nvSpPr>
          <p:cNvPr id="7" name="Rectangle 6"/>
          <p:cNvSpPr/>
          <p:nvPr/>
        </p:nvSpPr>
        <p:spPr>
          <a:xfrm>
            <a:off x="0" y="552271"/>
            <a:ext cx="9144000" cy="461665"/>
          </a:xfrm>
          <a:prstGeom prst="rect">
            <a:avLst/>
          </a:prstGeom>
        </p:spPr>
        <p:txBody>
          <a:bodyPr wrap="square">
            <a:spAutoFit/>
          </a:bodyPr>
          <a:lstStyle/>
          <a:p>
            <a:pPr algn="just">
              <a:spcBef>
                <a:spcPct val="50000"/>
              </a:spcBef>
              <a:buClr>
                <a:schemeClr val="bg2"/>
              </a:buClr>
              <a:buSzPct val="90000"/>
            </a:pPr>
            <a:r>
              <a:rPr lang="vi-VN" sz="2400" b="1" dirty="0" smtClean="0">
                <a:solidFill>
                  <a:srgbClr val="FF3399"/>
                </a:solidFill>
                <a:latin typeface="Arial" pitchFamily="34" charset="0"/>
                <a:cs typeface="Arial" pitchFamily="34" charset="0"/>
              </a:rPr>
              <a:t>Cột áp bơm:</a:t>
            </a:r>
            <a:endParaRPr lang="vi-VN" sz="2400" dirty="0" smtClean="0">
              <a:latin typeface="Arial" pitchFamily="34" charset="0"/>
              <a:cs typeface="Arial" pitchFamily="34" charset="0"/>
            </a:endParaRPr>
          </a:p>
        </p:txBody>
      </p:sp>
      <p:graphicFrame>
        <p:nvGraphicFramePr>
          <p:cNvPr id="2052" name="Object 4"/>
          <p:cNvGraphicFramePr>
            <a:graphicFrameLocks noChangeAspect="1"/>
          </p:cNvGraphicFramePr>
          <p:nvPr/>
        </p:nvGraphicFramePr>
        <p:xfrm>
          <a:off x="3124200" y="457200"/>
          <a:ext cx="2514600" cy="971714"/>
        </p:xfrm>
        <a:graphic>
          <a:graphicData uri="http://schemas.openxmlformats.org/presentationml/2006/ole">
            <mc:AlternateContent xmlns:mc="http://schemas.openxmlformats.org/markup-compatibility/2006">
              <mc:Choice xmlns:v="urn:schemas-microsoft-com:vml" Requires="v">
                <p:oleObj spid="_x0000_s6896" name="Equation" r:id="rId3" imgW="1117440" imgH="431640" progId="Equation.3">
                  <p:embed/>
                </p:oleObj>
              </mc:Choice>
              <mc:Fallback>
                <p:oleObj name="Equation" r:id="rId3" imgW="111744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457200"/>
                        <a:ext cx="2514600" cy="9717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1371600"/>
            <a:ext cx="9144000" cy="830997"/>
          </a:xfrm>
          <a:prstGeom prst="rect">
            <a:avLst/>
          </a:prstGeom>
        </p:spPr>
        <p:txBody>
          <a:bodyPr wrap="square">
            <a:spAutoFit/>
          </a:bodyPr>
          <a:lstStyle/>
          <a:p>
            <a:pPr algn="just"/>
            <a:r>
              <a:rPr lang="vi-VN" sz="2400" dirty="0" smtClean="0">
                <a:latin typeface="+mj-lt"/>
                <a:cs typeface="Arial" pitchFamily="34" charset="0"/>
              </a:rPr>
              <a:t>H</a:t>
            </a:r>
            <a:r>
              <a:rPr lang="vi-VN" sz="2400" baseline="-25000" dirty="0" smtClean="0">
                <a:latin typeface="+mj-lt"/>
                <a:cs typeface="Arial" pitchFamily="34" charset="0"/>
              </a:rPr>
              <a:t>1</a:t>
            </a:r>
            <a:r>
              <a:rPr lang="vi-VN" sz="2400" dirty="0" smtClean="0">
                <a:latin typeface="+mj-lt"/>
                <a:cs typeface="Arial" pitchFamily="34" charset="0"/>
              </a:rPr>
              <a:t>= z</a:t>
            </a:r>
            <a:r>
              <a:rPr lang="vi-VN" sz="2400" baseline="-25000" dirty="0" smtClean="0">
                <a:latin typeface="+mj-lt"/>
                <a:cs typeface="Arial" pitchFamily="34" charset="0"/>
              </a:rPr>
              <a:t>đ</a:t>
            </a:r>
            <a:r>
              <a:rPr lang="vi-VN" sz="2400" dirty="0" smtClean="0">
                <a:latin typeface="+mj-lt"/>
                <a:cs typeface="Arial" pitchFamily="34" charset="0"/>
              </a:rPr>
              <a:t> – z</a:t>
            </a:r>
            <a:r>
              <a:rPr lang="vi-VN" sz="2400" baseline="-25000" dirty="0" smtClean="0">
                <a:latin typeface="+mj-lt"/>
                <a:cs typeface="Arial" pitchFamily="34" charset="0"/>
              </a:rPr>
              <a:t>h</a:t>
            </a:r>
            <a:r>
              <a:rPr lang="vi-VN" sz="2400" dirty="0" smtClean="0">
                <a:latin typeface="Arial" pitchFamily="34" charset="0"/>
                <a:cs typeface="Arial" pitchFamily="34" charset="0"/>
              </a:rPr>
              <a:t>: cột áp để khắc phục chiều cao nâng hình học giữa ống </a:t>
            </a:r>
            <a:br>
              <a:rPr lang="vi-VN" sz="2400" dirty="0" smtClean="0">
                <a:latin typeface="Arial" pitchFamily="34" charset="0"/>
                <a:cs typeface="Arial" pitchFamily="34" charset="0"/>
              </a:rPr>
            </a:br>
            <a:r>
              <a:rPr lang="vi-VN" sz="2400" dirty="0" smtClean="0">
                <a:latin typeface="Arial" pitchFamily="34" charset="0"/>
                <a:cs typeface="Arial" pitchFamily="34" charset="0"/>
              </a:rPr>
              <a:t>                   hút và ống đẩy,</a:t>
            </a:r>
            <a:r>
              <a:rPr lang="vi-VN" sz="2000" dirty="0" smtClean="0">
                <a:latin typeface="Arial" pitchFamily="34" charset="0"/>
                <a:cs typeface="Arial" pitchFamily="34" charset="0"/>
              </a:rPr>
              <a:t> </a:t>
            </a:r>
            <a:r>
              <a:rPr lang="vi-VN" sz="2400" dirty="0" smtClean="0">
                <a:latin typeface="+mj-lt"/>
                <a:cs typeface="Arial" pitchFamily="34" charset="0"/>
              </a:rPr>
              <a:t>z</a:t>
            </a:r>
            <a:r>
              <a:rPr lang="vi-VN" sz="2400" baseline="-25000" dirty="0" smtClean="0">
                <a:latin typeface="+mj-lt"/>
                <a:cs typeface="Arial" pitchFamily="34" charset="0"/>
              </a:rPr>
              <a:t>đ</a:t>
            </a:r>
            <a:r>
              <a:rPr lang="vi-VN" sz="2400" dirty="0" smtClean="0">
                <a:latin typeface="Arial" pitchFamily="34" charset="0"/>
                <a:cs typeface="Arial" pitchFamily="34" charset="0"/>
              </a:rPr>
              <a:t> </a:t>
            </a:r>
            <a:r>
              <a:rPr lang="vi-VN" sz="2000" dirty="0" smtClean="0">
                <a:latin typeface="Arial" pitchFamily="34" charset="0"/>
                <a:cs typeface="Arial" pitchFamily="34" charset="0"/>
              </a:rPr>
              <a:t>và </a:t>
            </a:r>
            <a:r>
              <a:rPr lang="vi-VN" sz="2400" dirty="0" smtClean="0">
                <a:latin typeface="+mj-lt"/>
                <a:cs typeface="Arial" pitchFamily="34" charset="0"/>
              </a:rPr>
              <a:t>z</a:t>
            </a:r>
            <a:r>
              <a:rPr lang="vi-VN" sz="2400" baseline="-25000" dirty="0" smtClean="0">
                <a:latin typeface="+mj-lt"/>
                <a:cs typeface="Arial" pitchFamily="34" charset="0"/>
              </a:rPr>
              <a:t>h</a:t>
            </a:r>
            <a:r>
              <a:rPr lang="vi-VN" sz="2400" dirty="0" smtClean="0">
                <a:latin typeface="Arial" pitchFamily="34" charset="0"/>
                <a:cs typeface="Arial" pitchFamily="34" charset="0"/>
              </a:rPr>
              <a:t>: chiều cao đẩy và hút;</a:t>
            </a:r>
          </a:p>
        </p:txBody>
      </p:sp>
      <p:graphicFrame>
        <p:nvGraphicFramePr>
          <p:cNvPr id="3076" name="Object 4"/>
          <p:cNvGraphicFramePr>
            <a:graphicFrameLocks noChangeAspect="1"/>
          </p:cNvGraphicFramePr>
          <p:nvPr/>
        </p:nvGraphicFramePr>
        <p:xfrm>
          <a:off x="47625" y="2133600"/>
          <a:ext cx="1832487" cy="914400"/>
        </p:xfrm>
        <a:graphic>
          <a:graphicData uri="http://schemas.openxmlformats.org/presentationml/2006/ole">
            <mc:AlternateContent xmlns:mc="http://schemas.openxmlformats.org/markup-compatibility/2006">
              <mc:Choice xmlns:v="urn:schemas-microsoft-com:vml" Requires="v">
                <p:oleObj spid="_x0000_s6897" name="Equation" r:id="rId5" imgW="838080" imgH="419040" progId="Equation.3">
                  <p:embed/>
                </p:oleObj>
              </mc:Choice>
              <mc:Fallback>
                <p:oleObj name="Equation" r:id="rId5" imgW="83808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25" y="2133600"/>
                        <a:ext cx="1832487"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1752600" y="2356945"/>
            <a:ext cx="7391399" cy="830997"/>
          </a:xfrm>
          <a:prstGeom prst="rect">
            <a:avLst/>
          </a:prstGeom>
        </p:spPr>
        <p:txBody>
          <a:bodyPr wrap="square">
            <a:spAutoFit/>
          </a:bodyPr>
          <a:lstStyle/>
          <a:p>
            <a:pPr algn="just"/>
            <a:r>
              <a:rPr lang="vi-VN" sz="2400" dirty="0" smtClean="0">
                <a:latin typeface="Arial" pitchFamily="34" charset="0"/>
                <a:cs typeface="Arial" pitchFamily="34" charset="0"/>
              </a:rPr>
              <a:t>: cột áp để khắc phục chênh lệch áp ở hai đầu hút </a:t>
            </a:r>
            <a:br>
              <a:rPr lang="vi-VN" sz="2400" dirty="0" smtClean="0">
                <a:latin typeface="Arial" pitchFamily="34" charset="0"/>
                <a:cs typeface="Arial" pitchFamily="34" charset="0"/>
              </a:rPr>
            </a:br>
            <a:r>
              <a:rPr lang="vi-VN" sz="2400" dirty="0" smtClean="0">
                <a:latin typeface="Arial" pitchFamily="34" charset="0"/>
                <a:cs typeface="Arial" pitchFamily="34" charset="0"/>
              </a:rPr>
              <a:t>   và đẩy;</a:t>
            </a:r>
            <a:endParaRPr lang="en-US" sz="2400" dirty="0"/>
          </a:p>
        </p:txBody>
      </p:sp>
      <p:graphicFrame>
        <p:nvGraphicFramePr>
          <p:cNvPr id="3077" name="Object 5"/>
          <p:cNvGraphicFramePr>
            <a:graphicFrameLocks noChangeAspect="1"/>
          </p:cNvGraphicFramePr>
          <p:nvPr/>
        </p:nvGraphicFramePr>
        <p:xfrm>
          <a:off x="65088" y="2992585"/>
          <a:ext cx="1870086" cy="990600"/>
        </p:xfrm>
        <a:graphic>
          <a:graphicData uri="http://schemas.openxmlformats.org/presentationml/2006/ole">
            <mc:AlternateContent xmlns:mc="http://schemas.openxmlformats.org/markup-compatibility/2006">
              <mc:Choice xmlns:v="urn:schemas-microsoft-com:vml" Requires="v">
                <p:oleObj spid="_x0000_s6898" name="Equation" r:id="rId7" imgW="838080" imgH="444240" progId="Equation.3">
                  <p:embed/>
                </p:oleObj>
              </mc:Choice>
              <mc:Fallback>
                <p:oleObj name="Equation" r:id="rId7" imgW="838080" imgH="4442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88" y="2992585"/>
                        <a:ext cx="1870086"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828800" y="3283803"/>
            <a:ext cx="7315200" cy="830997"/>
          </a:xfrm>
          <a:prstGeom prst="rect">
            <a:avLst/>
          </a:prstGeom>
        </p:spPr>
        <p:txBody>
          <a:bodyPr wrap="square">
            <a:spAutoFit/>
          </a:bodyPr>
          <a:lstStyle/>
          <a:p>
            <a:pPr algn="just"/>
            <a:r>
              <a:rPr lang="vi-VN" sz="2400" dirty="0" smtClean="0">
                <a:latin typeface="Arial" pitchFamily="34" charset="0"/>
                <a:cs typeface="Arial" pitchFamily="34" charset="0"/>
              </a:rPr>
              <a:t>: cột áp để khắc phục chênh lệch động năng giữa ống hút và ống đẩy;</a:t>
            </a:r>
            <a:endParaRPr lang="en-US" sz="2400" dirty="0"/>
          </a:p>
        </p:txBody>
      </p:sp>
      <p:graphicFrame>
        <p:nvGraphicFramePr>
          <p:cNvPr id="3078" name="Object 6"/>
          <p:cNvGraphicFramePr>
            <a:graphicFrameLocks noChangeAspect="1"/>
          </p:cNvGraphicFramePr>
          <p:nvPr/>
        </p:nvGraphicFramePr>
        <p:xfrm>
          <a:off x="76199" y="3969603"/>
          <a:ext cx="3276601" cy="1027424"/>
        </p:xfrm>
        <a:graphic>
          <a:graphicData uri="http://schemas.openxmlformats.org/presentationml/2006/ole">
            <mc:AlternateContent xmlns:mc="http://schemas.openxmlformats.org/markup-compatibility/2006">
              <mc:Choice xmlns:v="urn:schemas-microsoft-com:vml" Requires="v">
                <p:oleObj spid="_x0000_s6899" name="Equation" r:id="rId9" imgW="1536480" imgH="482400" progId="Equation.3">
                  <p:embed/>
                </p:oleObj>
              </mc:Choice>
              <mc:Fallback>
                <p:oleObj name="Equation" r:id="rId9" imgW="1536480" imgH="4824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199" y="3969603"/>
                        <a:ext cx="3276601" cy="10274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a:xfrm>
            <a:off x="3212683" y="4269938"/>
            <a:ext cx="6083717" cy="461665"/>
          </a:xfrm>
          <a:prstGeom prst="rect">
            <a:avLst/>
          </a:prstGeom>
        </p:spPr>
        <p:txBody>
          <a:bodyPr wrap="none">
            <a:spAutoFit/>
          </a:bodyPr>
          <a:lstStyle/>
          <a:p>
            <a:r>
              <a:rPr lang="vi-VN" sz="2400" dirty="0" smtClean="0">
                <a:latin typeface="Arial" pitchFamily="34" charset="0"/>
                <a:cs typeface="Arial" pitchFamily="34" charset="0"/>
              </a:rPr>
              <a:t>: cột áp để khắc phục trở lực trong ống hút;</a:t>
            </a:r>
            <a:endParaRPr lang="en-US" sz="2400" dirty="0"/>
          </a:p>
        </p:txBody>
      </p:sp>
      <p:graphicFrame>
        <p:nvGraphicFramePr>
          <p:cNvPr id="3079" name="Object 7"/>
          <p:cNvGraphicFramePr>
            <a:graphicFrameLocks noChangeAspect="1"/>
          </p:cNvGraphicFramePr>
          <p:nvPr/>
        </p:nvGraphicFramePr>
        <p:xfrm>
          <a:off x="103909" y="4932067"/>
          <a:ext cx="3248891" cy="1018736"/>
        </p:xfrm>
        <a:graphic>
          <a:graphicData uri="http://schemas.openxmlformats.org/presentationml/2006/ole">
            <mc:AlternateContent xmlns:mc="http://schemas.openxmlformats.org/markup-compatibility/2006">
              <mc:Choice xmlns:v="urn:schemas-microsoft-com:vml" Requires="v">
                <p:oleObj spid="_x0000_s6900" name="Equation" r:id="rId11" imgW="1536480" imgH="482400" progId="Equation.3">
                  <p:embed/>
                </p:oleObj>
              </mc:Choice>
              <mc:Fallback>
                <p:oleObj name="Equation" r:id="rId11" imgW="1536480" imgH="48240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3909" y="4932067"/>
                        <a:ext cx="3248891" cy="10187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16"/>
          <p:cNvSpPr/>
          <p:nvPr/>
        </p:nvSpPr>
        <p:spPr>
          <a:xfrm>
            <a:off x="3201215" y="5231612"/>
            <a:ext cx="6129820" cy="461665"/>
          </a:xfrm>
          <a:prstGeom prst="rect">
            <a:avLst/>
          </a:prstGeom>
        </p:spPr>
        <p:txBody>
          <a:bodyPr wrap="none">
            <a:spAutoFit/>
          </a:bodyPr>
          <a:lstStyle/>
          <a:p>
            <a:pPr algn="just"/>
            <a:r>
              <a:rPr lang="vi-VN" sz="2400" dirty="0" smtClean="0">
                <a:latin typeface="Arial" pitchFamily="34" charset="0"/>
                <a:cs typeface="Arial" pitchFamily="34" charset="0"/>
              </a:rPr>
              <a:t>: cột áp để khắc phục trở lực trong ống đẩy.</a:t>
            </a:r>
            <a:endParaRPr lang="en-US" sz="2400" dirty="0"/>
          </a:p>
        </p:txBody>
      </p:sp>
      <p:sp>
        <p:nvSpPr>
          <p:cNvPr id="18" name="Rectangle 17"/>
          <p:cNvSpPr/>
          <p:nvPr/>
        </p:nvSpPr>
        <p:spPr>
          <a:xfrm>
            <a:off x="1371600" y="5950803"/>
            <a:ext cx="7848600" cy="830997"/>
          </a:xfrm>
          <a:prstGeom prst="rect">
            <a:avLst/>
          </a:prstGeom>
        </p:spPr>
        <p:txBody>
          <a:bodyPr wrap="square">
            <a:spAutoFit/>
          </a:bodyPr>
          <a:lstStyle/>
          <a:p>
            <a:r>
              <a:rPr lang="vi-VN" sz="2400" dirty="0" smtClean="0">
                <a:latin typeface="Arial" pitchFamily="34" charset="0"/>
                <a:cs typeface="Arial" pitchFamily="34" charset="0"/>
                <a:sym typeface="Symbol"/>
              </a:rPr>
              <a:t></a:t>
            </a:r>
            <a:r>
              <a:rPr lang="vi-VN" sz="2400" dirty="0" smtClean="0">
                <a:latin typeface="Arial" pitchFamily="34" charset="0"/>
                <a:cs typeface="Arial" pitchFamily="34" charset="0"/>
              </a:rPr>
              <a:t>: hệ số ma sát, l: chiều dài, d: đường kính ống, </a:t>
            </a:r>
          </a:p>
          <a:p>
            <a:r>
              <a:rPr lang="vi-VN" sz="2400" dirty="0" smtClean="0">
                <a:latin typeface="Arial" pitchFamily="34" charset="0"/>
                <a:cs typeface="Arial" pitchFamily="34" charset="0"/>
                <a:sym typeface="Symbol"/>
              </a:rPr>
              <a:t>: tổng trở lực cục bộ</a:t>
            </a:r>
            <a:r>
              <a:rPr lang="vi-VN" sz="2400" dirty="0" smtClean="0">
                <a:latin typeface="Arial" pitchFamily="34" charset="0"/>
                <a:cs typeface="Arial" pitchFamily="34" charset="0"/>
              </a:rPr>
              <a:t>. </a:t>
            </a:r>
            <a:endParaRPr lang="en-US" sz="2400" dirty="0"/>
          </a:p>
        </p:txBody>
      </p:sp>
      <p:sp>
        <p:nvSpPr>
          <p:cNvPr id="1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5</a:t>
            </a:r>
            <a:r>
              <a:rPr lang="vi-VN" sz="3200" b="1" dirty="0" smtClean="0">
                <a:solidFill>
                  <a:srgbClr val="0000FF"/>
                </a:solidFill>
                <a:latin typeface="Arial" pitchFamily="34" charset="0"/>
                <a:cs typeface="Arial" pitchFamily="34" charset="0"/>
              </a:rPr>
              <a:t> Bơm </a:t>
            </a:r>
            <a:r>
              <a:rPr lang="en-US" sz="3200" b="1" dirty="0" err="1" smtClean="0">
                <a:solidFill>
                  <a:srgbClr val="0000FF"/>
                </a:solidFill>
                <a:latin typeface="Arial" pitchFamily="34" charset="0"/>
                <a:cs typeface="Arial" pitchFamily="34" charset="0"/>
              </a:rPr>
              <a:t>khí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động</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 y="457200"/>
            <a:ext cx="9144000" cy="461665"/>
          </a:xfrm>
          <a:prstGeom prst="rect">
            <a:avLst/>
          </a:prstGeom>
        </p:spPr>
        <p:txBody>
          <a:bodyPr wrap="square">
            <a:spAutoFit/>
          </a:bodyPr>
          <a:lstStyle/>
          <a:p>
            <a:r>
              <a:rPr lang="vi-VN" sz="2400" b="1" dirty="0" smtClean="0">
                <a:solidFill>
                  <a:srgbClr val="FF3399"/>
                </a:solidFill>
              </a:rPr>
              <a:t>Bơm </a:t>
            </a:r>
            <a:r>
              <a:rPr lang="en-US" sz="2400" b="1" dirty="0" err="1" smtClean="0">
                <a:solidFill>
                  <a:srgbClr val="FF3399"/>
                </a:solidFill>
                <a:latin typeface="Arial" pitchFamily="34" charset="0"/>
                <a:cs typeface="Arial" pitchFamily="34" charset="0"/>
              </a:rPr>
              <a:t>tia</a:t>
            </a:r>
            <a:r>
              <a:rPr lang="vi-VN" sz="2400" b="1" dirty="0" smtClean="0">
                <a:solidFill>
                  <a:srgbClr val="FF3399"/>
                </a:solidFill>
              </a:rPr>
              <a:t>:</a:t>
            </a:r>
            <a:r>
              <a:rPr lang="en-US" sz="2400" b="1" dirty="0" smtClean="0">
                <a:solidFill>
                  <a:srgbClr val="FF3399"/>
                </a:solidFill>
              </a:rPr>
              <a:t> </a:t>
            </a:r>
            <a:r>
              <a:rPr lang="en-US" sz="2400" b="1" dirty="0" err="1" smtClean="0">
                <a:solidFill>
                  <a:srgbClr val="0070C0"/>
                </a:solidFill>
                <a:latin typeface="Arial" pitchFamily="34" charset="0"/>
                <a:cs typeface="Arial" pitchFamily="34" charset="0"/>
              </a:rPr>
              <a:t>Nguyên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hoạt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động</a:t>
            </a:r>
            <a:endParaRPr lang="en-US" sz="1600" dirty="0">
              <a:solidFill>
                <a:srgbClr val="0070C0"/>
              </a:solidFill>
              <a:latin typeface="Arial" pitchFamily="34" charset="0"/>
              <a:cs typeface="Arial" pitchFamily="34" charset="0"/>
            </a:endParaRPr>
          </a:p>
        </p:txBody>
      </p:sp>
      <p:sp>
        <p:nvSpPr>
          <p:cNvPr id="5" name="Rectangle 4"/>
          <p:cNvSpPr/>
          <p:nvPr/>
        </p:nvSpPr>
        <p:spPr>
          <a:xfrm>
            <a:off x="4800600" y="1167742"/>
            <a:ext cx="4343400" cy="44710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err="1" smtClean="0">
                <a:solidFill>
                  <a:schemeClr val="tx1"/>
                </a:solidFill>
                <a:latin typeface="Arial" pitchFamily="34" charset="0"/>
                <a:cs typeface="Arial" pitchFamily="34" charset="0"/>
              </a:rPr>
              <a:t>Lưu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động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lực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nước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hơi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nước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khí</a:t>
            </a:r>
            <a:r>
              <a:rPr lang="en-US" sz="2000" dirty="0" smtClean="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chuyển</a:t>
            </a:r>
            <a:r>
              <a:rPr lang="en-US" sz="2000" dirty="0">
                <a:solidFill>
                  <a:schemeClr val="tx1"/>
                </a:solidFill>
                <a:latin typeface="Arial" pitchFamily="34" charset="0"/>
                <a:cs typeface="Arial" pitchFamily="34" charset="0"/>
              </a:rPr>
              <a:t> </a:t>
            </a:r>
            <a:r>
              <a:rPr lang="en-US" sz="2000" dirty="0" err="1">
                <a:solidFill>
                  <a:schemeClr val="tx1"/>
                </a:solidFill>
                <a:latin typeface="Arial" pitchFamily="34" charset="0"/>
                <a:cs typeface="Arial" pitchFamily="34" charset="0"/>
              </a:rPr>
              <a:t>động</a:t>
            </a:r>
            <a:r>
              <a:rPr lang="en-US" sz="2000" dirty="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vận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tốc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lớn</a:t>
            </a:r>
            <a:r>
              <a:rPr lang="en-US" sz="2000" dirty="0" smtClean="0">
                <a:solidFill>
                  <a:schemeClr val="tx1"/>
                </a:solidFill>
                <a:latin typeface="Arial" pitchFamily="34" charset="0"/>
                <a:cs typeface="Arial" pitchFamily="34" charset="0"/>
              </a:rPr>
              <a:t> qua </a:t>
            </a:r>
            <a:r>
              <a:rPr lang="en-US" sz="2000" dirty="0" err="1" smtClean="0">
                <a:solidFill>
                  <a:schemeClr val="tx1"/>
                </a:solidFill>
                <a:latin typeface="Arial" pitchFamily="34" charset="0"/>
                <a:cs typeface="Arial" pitchFamily="34" charset="0"/>
              </a:rPr>
              <a:t>vòi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phun</a:t>
            </a:r>
            <a:r>
              <a:rPr lang="en-US" sz="2000" dirty="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buồng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hòa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trộn</a:t>
            </a:r>
            <a:r>
              <a:rPr lang="en-US" sz="2000" dirty="0" smtClean="0">
                <a:solidFill>
                  <a:schemeClr val="tx1"/>
                </a:solidFill>
                <a:latin typeface="Arial" pitchFamily="34" charset="0"/>
                <a:cs typeface="Arial" pitchFamily="34" charset="0"/>
              </a:rPr>
              <a:t> qua </a:t>
            </a:r>
            <a:r>
              <a:rPr lang="en-US" sz="2000" dirty="0" err="1" smtClean="0">
                <a:solidFill>
                  <a:schemeClr val="tx1"/>
                </a:solidFill>
                <a:latin typeface="Arial" pitchFamily="34" charset="0"/>
                <a:cs typeface="Arial" pitchFamily="34" charset="0"/>
              </a:rPr>
              <a:t>ồng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phân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tán</a:t>
            </a:r>
            <a:r>
              <a:rPr lang="en-US" sz="2000" dirty="0" smtClean="0">
                <a:solidFill>
                  <a:schemeClr val="tx1"/>
                </a:solidFill>
                <a:latin typeface="Arial" pitchFamily="34" charset="0"/>
                <a:cs typeface="Arial" pitchFamily="34" charset="0"/>
              </a:rPr>
              <a:t>. Do ma </a:t>
            </a:r>
            <a:r>
              <a:rPr lang="en-US" sz="2000" dirty="0" err="1" smtClean="0">
                <a:solidFill>
                  <a:schemeClr val="tx1"/>
                </a:solidFill>
                <a:latin typeface="Arial" pitchFamily="34" charset="0"/>
                <a:cs typeface="Arial" pitchFamily="34" charset="0"/>
              </a:rPr>
              <a:t>sát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trao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đổi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động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lượng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tại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bề</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mặt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của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lưu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động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lực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sẽ</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lôi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cuốn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cần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bơm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trong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buồng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hòa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trộn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tạo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ra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đủ</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hút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từ</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ngoài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hòa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trộn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lưu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bộ</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phận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phân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tán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hình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nón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tiết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diện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mở</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rộng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dần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nên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vận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tốc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hỗn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hợp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giảm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dần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biến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thành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thế</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năng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áp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suất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đẩy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hỗn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hợp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ra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áp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suất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lớn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hơn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áp</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của</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lưu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endParaRPr lang="en-US" sz="2000" dirty="0">
              <a:solidFill>
                <a:schemeClr val="tx1"/>
              </a:solidFill>
              <a:latin typeface="Arial" pitchFamily="34" charset="0"/>
              <a:cs typeface="Arial" pitchFamily="34" charset="0"/>
            </a:endParaRPr>
          </a:p>
        </p:txBody>
      </p:sp>
      <p:grpSp>
        <p:nvGrpSpPr>
          <p:cNvPr id="33" name="Group 32"/>
          <p:cNvGrpSpPr/>
          <p:nvPr/>
        </p:nvGrpSpPr>
        <p:grpSpPr>
          <a:xfrm>
            <a:off x="18144" y="1050623"/>
            <a:ext cx="4820456" cy="4969177"/>
            <a:chOff x="18144" y="804446"/>
            <a:chExt cx="4820456" cy="4969177"/>
          </a:xfrm>
        </p:grpSpPr>
        <p:pic>
          <p:nvPicPr>
            <p:cNvPr id="4" name="Picture 8" descr="http://www.northvalekorting.co.uk/images/prod/fluidjet-oper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4" y="948161"/>
              <a:ext cx="4782456" cy="417913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45773" y="4788738"/>
              <a:ext cx="1096775" cy="338554"/>
            </a:xfrm>
            <a:prstGeom prst="rect">
              <a:avLst/>
            </a:prstGeom>
          </p:spPr>
          <p:txBody>
            <a:bodyPr wrap="none">
              <a:spAutoFit/>
            </a:bodyPr>
            <a:lstStyle/>
            <a:p>
              <a:r>
                <a:rPr lang="en-US" sz="1600" b="1" dirty="0" err="1">
                  <a:latin typeface="Arial" pitchFamily="34" charset="0"/>
                  <a:cs typeface="Arial" pitchFamily="34" charset="0"/>
                </a:rPr>
                <a:t>vòi</a:t>
              </a:r>
              <a:r>
                <a:rPr lang="en-US" sz="1600" b="1" dirty="0">
                  <a:latin typeface="Arial" pitchFamily="34" charset="0"/>
                  <a:cs typeface="Arial" pitchFamily="34" charset="0"/>
                </a:rPr>
                <a:t> </a:t>
              </a:r>
              <a:r>
                <a:rPr lang="en-US" sz="1600" b="1" dirty="0" err="1">
                  <a:latin typeface="Arial" pitchFamily="34" charset="0"/>
                  <a:cs typeface="Arial" pitchFamily="34" charset="0"/>
                </a:rPr>
                <a:t>phun</a:t>
              </a:r>
              <a:r>
                <a:rPr lang="en-US" sz="1600" b="1" dirty="0">
                  <a:latin typeface="Arial" pitchFamily="34" charset="0"/>
                  <a:cs typeface="Arial" pitchFamily="34" charset="0"/>
                </a:rPr>
                <a:t> </a:t>
              </a:r>
              <a:endParaRPr lang="en-US" sz="1600" b="1" dirty="0"/>
            </a:p>
          </p:txBody>
        </p:sp>
        <p:cxnSp>
          <p:nvCxnSpPr>
            <p:cNvPr id="8" name="Straight Arrow Connector 7"/>
            <p:cNvCxnSpPr>
              <a:stCxn id="6" idx="0"/>
            </p:cNvCxnSpPr>
            <p:nvPr/>
          </p:nvCxnSpPr>
          <p:spPr>
            <a:xfrm flipH="1" flipV="1">
              <a:off x="1469576" y="3810000"/>
              <a:ext cx="624585" cy="97873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188251" y="979400"/>
              <a:ext cx="925253" cy="338554"/>
            </a:xfrm>
            <a:prstGeom prst="rect">
              <a:avLst/>
            </a:prstGeom>
          </p:spPr>
          <p:txBody>
            <a:bodyPr wrap="none">
              <a:spAutoFit/>
            </a:bodyPr>
            <a:lstStyle/>
            <a:p>
              <a:r>
                <a:rPr lang="en-US" sz="1600" b="1" dirty="0" err="1">
                  <a:latin typeface="Arial" pitchFamily="34" charset="0"/>
                  <a:cs typeface="Arial" pitchFamily="34" charset="0"/>
                </a:rPr>
                <a:t>đầu</a:t>
              </a:r>
              <a:r>
                <a:rPr lang="en-US" sz="1600" b="1" dirty="0">
                  <a:latin typeface="Arial" pitchFamily="34" charset="0"/>
                  <a:cs typeface="Arial" pitchFamily="34" charset="0"/>
                </a:rPr>
                <a:t> </a:t>
              </a:r>
              <a:r>
                <a:rPr lang="en-US" sz="1600" b="1" dirty="0" err="1">
                  <a:latin typeface="Arial" pitchFamily="34" charset="0"/>
                  <a:cs typeface="Arial" pitchFamily="34" charset="0"/>
                </a:rPr>
                <a:t>hút</a:t>
              </a:r>
              <a:endParaRPr lang="en-US" sz="1600" b="1" dirty="0"/>
            </a:p>
          </p:txBody>
        </p:sp>
        <p:cxnSp>
          <p:nvCxnSpPr>
            <p:cNvPr id="14" name="Straight Arrow Connector 13"/>
            <p:cNvCxnSpPr>
              <a:stCxn id="12" idx="2"/>
            </p:cNvCxnSpPr>
            <p:nvPr/>
          </p:nvCxnSpPr>
          <p:spPr>
            <a:xfrm flipH="1">
              <a:off x="1622826" y="1317954"/>
              <a:ext cx="28052" cy="51084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73372" y="5127292"/>
              <a:ext cx="1172117" cy="646331"/>
            </a:xfrm>
            <a:prstGeom prst="rect">
              <a:avLst/>
            </a:prstGeom>
          </p:spPr>
          <p:txBody>
            <a:bodyPr wrap="none">
              <a:spAutoFit/>
            </a:bodyPr>
            <a:lstStyle/>
            <a:p>
              <a:pPr algn="ctr"/>
              <a:r>
                <a:rPr lang="en-US" b="1" dirty="0" err="1" smtClean="0">
                  <a:latin typeface="Arial" pitchFamily="34" charset="0"/>
                  <a:cs typeface="Arial" pitchFamily="34" charset="0"/>
                </a:rPr>
                <a:t>lưu</a:t>
              </a:r>
              <a:r>
                <a:rPr lang="en-US" b="1" dirty="0" smtClean="0">
                  <a:latin typeface="Arial" pitchFamily="34" charset="0"/>
                  <a:cs typeface="Arial" pitchFamily="34" charset="0"/>
                </a:rPr>
                <a:t> </a:t>
              </a:r>
              <a:r>
                <a:rPr lang="en-US" b="1" dirty="0" err="1">
                  <a:latin typeface="Arial" pitchFamily="34" charset="0"/>
                  <a:cs typeface="Arial" pitchFamily="34" charset="0"/>
                </a:rPr>
                <a:t>chất</a:t>
              </a:r>
              <a:r>
                <a:rPr lang="en-US" b="1" dirty="0">
                  <a:latin typeface="Arial" pitchFamily="34" charset="0"/>
                  <a:cs typeface="Arial" pitchFamily="34" charset="0"/>
                </a:rPr>
                <a:t> </a:t>
              </a:r>
              <a:endParaRPr lang="en-US" b="1" dirty="0" smtClean="0">
                <a:latin typeface="Arial" pitchFamily="34" charset="0"/>
                <a:cs typeface="Arial" pitchFamily="34" charset="0"/>
              </a:endParaRPr>
            </a:p>
            <a:p>
              <a:pPr algn="ctr"/>
              <a:r>
                <a:rPr lang="en-US" b="1" dirty="0" err="1">
                  <a:latin typeface="Arial" pitchFamily="34" charset="0"/>
                  <a:cs typeface="Arial" pitchFamily="34" charset="0"/>
                </a:rPr>
                <a:t>đ</a:t>
              </a:r>
              <a:r>
                <a:rPr lang="en-US" b="1" dirty="0" err="1" smtClean="0">
                  <a:latin typeface="Arial" pitchFamily="34" charset="0"/>
                  <a:cs typeface="Arial" pitchFamily="34" charset="0"/>
                </a:rPr>
                <a:t>ộng</a:t>
              </a:r>
              <a:r>
                <a:rPr lang="en-US" b="1" dirty="0" smtClean="0">
                  <a:latin typeface="Arial" pitchFamily="34" charset="0"/>
                  <a:cs typeface="Arial" pitchFamily="34" charset="0"/>
                </a:rPr>
                <a:t> </a:t>
              </a:r>
              <a:r>
                <a:rPr lang="en-US" b="1" dirty="0" err="1" smtClean="0">
                  <a:latin typeface="Arial" pitchFamily="34" charset="0"/>
                  <a:cs typeface="Arial" pitchFamily="34" charset="0"/>
                </a:rPr>
                <a:t>lực</a:t>
              </a:r>
              <a:endParaRPr lang="en-US" b="1" dirty="0"/>
            </a:p>
          </p:txBody>
        </p:sp>
        <p:cxnSp>
          <p:nvCxnSpPr>
            <p:cNvPr id="19" name="Straight Arrow Connector 18"/>
            <p:cNvCxnSpPr/>
            <p:nvPr/>
          </p:nvCxnSpPr>
          <p:spPr>
            <a:xfrm flipV="1">
              <a:off x="457200" y="4299369"/>
              <a:ext cx="152400" cy="8279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541520" y="4157246"/>
              <a:ext cx="1745991" cy="338554"/>
            </a:xfrm>
            <a:prstGeom prst="rect">
              <a:avLst/>
            </a:prstGeom>
          </p:spPr>
          <p:txBody>
            <a:bodyPr wrap="none">
              <a:spAutoFit/>
            </a:bodyPr>
            <a:lstStyle/>
            <a:p>
              <a:r>
                <a:rPr lang="en-US" sz="1600" b="1" dirty="0" err="1">
                  <a:latin typeface="Arial" pitchFamily="34" charset="0"/>
                  <a:cs typeface="Arial" pitchFamily="34" charset="0"/>
                </a:rPr>
                <a:t>buồng</a:t>
              </a:r>
              <a:r>
                <a:rPr lang="en-US" sz="1600" b="1" dirty="0">
                  <a:latin typeface="Arial" pitchFamily="34" charset="0"/>
                  <a:cs typeface="Arial" pitchFamily="34" charset="0"/>
                </a:rPr>
                <a:t> </a:t>
              </a:r>
              <a:r>
                <a:rPr lang="en-US" sz="1600" b="1" dirty="0" err="1">
                  <a:latin typeface="Arial" pitchFamily="34" charset="0"/>
                  <a:cs typeface="Arial" pitchFamily="34" charset="0"/>
                </a:rPr>
                <a:t>hòa</a:t>
              </a:r>
              <a:r>
                <a:rPr lang="en-US" sz="1600" b="1" dirty="0">
                  <a:latin typeface="Arial" pitchFamily="34" charset="0"/>
                  <a:cs typeface="Arial" pitchFamily="34" charset="0"/>
                </a:rPr>
                <a:t> </a:t>
              </a:r>
              <a:r>
                <a:rPr lang="en-US" sz="1600" b="1" dirty="0" err="1">
                  <a:latin typeface="Arial" pitchFamily="34" charset="0"/>
                  <a:cs typeface="Arial" pitchFamily="34" charset="0"/>
                </a:rPr>
                <a:t>trộn</a:t>
              </a:r>
              <a:r>
                <a:rPr lang="en-US" sz="1600" b="1" dirty="0">
                  <a:latin typeface="Arial" pitchFamily="34" charset="0"/>
                  <a:cs typeface="Arial" pitchFamily="34" charset="0"/>
                </a:rPr>
                <a:t> </a:t>
              </a:r>
              <a:endParaRPr lang="en-US" sz="1600" b="1" dirty="0"/>
            </a:p>
          </p:txBody>
        </p:sp>
        <p:cxnSp>
          <p:nvCxnSpPr>
            <p:cNvPr id="24" name="Straight Arrow Connector 23"/>
            <p:cNvCxnSpPr/>
            <p:nvPr/>
          </p:nvCxnSpPr>
          <p:spPr>
            <a:xfrm flipH="1" flipV="1">
              <a:off x="2562398" y="3124200"/>
              <a:ext cx="638002" cy="113272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508989" y="3516868"/>
              <a:ext cx="1210588" cy="369332"/>
            </a:xfrm>
            <a:prstGeom prst="rect">
              <a:avLst/>
            </a:prstGeom>
          </p:spPr>
          <p:txBody>
            <a:bodyPr wrap="none">
              <a:spAutoFit/>
            </a:bodyPr>
            <a:lstStyle/>
            <a:p>
              <a:r>
                <a:rPr lang="en-US" b="1" dirty="0" err="1">
                  <a:latin typeface="Arial" pitchFamily="34" charset="0"/>
                  <a:cs typeface="Arial" pitchFamily="34" charset="0"/>
                </a:rPr>
                <a:t>phân</a:t>
              </a:r>
              <a:r>
                <a:rPr lang="en-US" b="1" dirty="0">
                  <a:latin typeface="Arial" pitchFamily="34" charset="0"/>
                  <a:cs typeface="Arial" pitchFamily="34" charset="0"/>
                </a:rPr>
                <a:t> </a:t>
              </a:r>
              <a:r>
                <a:rPr lang="en-US" b="1" dirty="0" err="1">
                  <a:latin typeface="Arial" pitchFamily="34" charset="0"/>
                  <a:cs typeface="Arial" pitchFamily="34" charset="0"/>
                </a:rPr>
                <a:t>tán</a:t>
              </a:r>
              <a:r>
                <a:rPr lang="en-US" b="1" dirty="0">
                  <a:latin typeface="Arial" pitchFamily="34" charset="0"/>
                  <a:cs typeface="Arial" pitchFamily="34" charset="0"/>
                </a:rPr>
                <a:t> </a:t>
              </a:r>
              <a:endParaRPr lang="en-US" b="1" dirty="0"/>
            </a:p>
          </p:txBody>
        </p:sp>
        <p:cxnSp>
          <p:nvCxnSpPr>
            <p:cNvPr id="28" name="Straight Arrow Connector 27"/>
            <p:cNvCxnSpPr/>
            <p:nvPr/>
          </p:nvCxnSpPr>
          <p:spPr>
            <a:xfrm flipH="1" flipV="1">
              <a:off x="3733800" y="2438400"/>
              <a:ext cx="152400" cy="108966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3855251" y="804446"/>
              <a:ext cx="958917" cy="338554"/>
            </a:xfrm>
            <a:prstGeom prst="rect">
              <a:avLst/>
            </a:prstGeom>
          </p:spPr>
          <p:txBody>
            <a:bodyPr wrap="none">
              <a:spAutoFit/>
            </a:bodyPr>
            <a:lstStyle/>
            <a:p>
              <a:r>
                <a:rPr lang="en-US" sz="1600" b="1" dirty="0" err="1">
                  <a:latin typeface="Arial" pitchFamily="34" charset="0"/>
                  <a:cs typeface="Arial" pitchFamily="34" charset="0"/>
                </a:rPr>
                <a:t>đầu</a:t>
              </a:r>
              <a:r>
                <a:rPr lang="en-US" sz="1600" b="1" dirty="0">
                  <a:latin typeface="Arial" pitchFamily="34" charset="0"/>
                  <a:cs typeface="Arial" pitchFamily="34" charset="0"/>
                </a:rPr>
                <a:t> </a:t>
              </a:r>
              <a:r>
                <a:rPr lang="en-US" sz="1600" b="1" dirty="0" err="1" smtClean="0">
                  <a:latin typeface="Arial" pitchFamily="34" charset="0"/>
                  <a:cs typeface="Arial" pitchFamily="34" charset="0"/>
                </a:rPr>
                <a:t>đẩy</a:t>
              </a:r>
              <a:endParaRPr lang="en-US" sz="1600" b="1" dirty="0"/>
            </a:p>
          </p:txBody>
        </p:sp>
        <p:sp>
          <p:nvSpPr>
            <p:cNvPr id="32" name="Freeform 31"/>
            <p:cNvSpPr/>
            <p:nvPr/>
          </p:nvSpPr>
          <p:spPr>
            <a:xfrm>
              <a:off x="4499429" y="986772"/>
              <a:ext cx="339171" cy="1059742"/>
            </a:xfrm>
            <a:custGeom>
              <a:avLst/>
              <a:gdLst>
                <a:gd name="connsiteX0" fmla="*/ 174171 w 339171"/>
                <a:gd name="connsiteY0" fmla="*/ 199 h 1059742"/>
                <a:gd name="connsiteX1" fmla="*/ 333828 w 339171"/>
                <a:gd name="connsiteY1" fmla="*/ 174371 h 1059742"/>
                <a:gd name="connsiteX2" fmla="*/ 0 w 339171"/>
                <a:gd name="connsiteY2" fmla="*/ 1059742 h 1059742"/>
              </a:gdLst>
              <a:ahLst/>
              <a:cxnLst>
                <a:cxn ang="0">
                  <a:pos x="connsiteX0" y="connsiteY0"/>
                </a:cxn>
                <a:cxn ang="0">
                  <a:pos x="connsiteX1" y="connsiteY1"/>
                </a:cxn>
                <a:cxn ang="0">
                  <a:pos x="connsiteX2" y="connsiteY2"/>
                </a:cxn>
              </a:cxnLst>
              <a:rect l="l" t="t" r="r" b="b"/>
              <a:pathLst>
                <a:path w="339171" h="1059742">
                  <a:moveTo>
                    <a:pt x="174171" y="199"/>
                  </a:moveTo>
                  <a:cubicBezTo>
                    <a:pt x="268513" y="-1010"/>
                    <a:pt x="362856" y="-2219"/>
                    <a:pt x="333828" y="174371"/>
                  </a:cubicBezTo>
                  <a:cubicBezTo>
                    <a:pt x="304800" y="350961"/>
                    <a:pt x="152400" y="705351"/>
                    <a:pt x="0" y="1059742"/>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70</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928154521"/>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5</a:t>
            </a:r>
            <a:r>
              <a:rPr lang="vi-VN" sz="3200" b="1" dirty="0" smtClean="0">
                <a:solidFill>
                  <a:srgbClr val="0000FF"/>
                </a:solidFill>
                <a:latin typeface="Arial" pitchFamily="34" charset="0"/>
                <a:cs typeface="Arial" pitchFamily="34" charset="0"/>
              </a:rPr>
              <a:t> Bơm </a:t>
            </a:r>
            <a:r>
              <a:rPr lang="en-US" sz="3200" b="1" dirty="0" err="1" smtClean="0">
                <a:solidFill>
                  <a:srgbClr val="0000FF"/>
                </a:solidFill>
                <a:latin typeface="Arial" pitchFamily="34" charset="0"/>
                <a:cs typeface="Arial" pitchFamily="34" charset="0"/>
              </a:rPr>
              <a:t>khí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động</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457200"/>
            <a:ext cx="9296399" cy="461665"/>
          </a:xfrm>
          <a:prstGeom prst="rect">
            <a:avLst/>
          </a:prstGeom>
        </p:spPr>
        <p:txBody>
          <a:bodyPr wrap="square">
            <a:spAutoFit/>
          </a:bodyPr>
          <a:lstStyle/>
          <a:p>
            <a:r>
              <a:rPr lang="vi-VN" sz="2400" b="1" dirty="0" smtClean="0">
                <a:solidFill>
                  <a:srgbClr val="FF3399"/>
                </a:solidFill>
              </a:rPr>
              <a:t>Bơm </a:t>
            </a:r>
            <a:r>
              <a:rPr lang="en-US" sz="2400" b="1" dirty="0" err="1" smtClean="0">
                <a:solidFill>
                  <a:srgbClr val="FF3399"/>
                </a:solidFill>
                <a:latin typeface="Arial" pitchFamily="34" charset="0"/>
                <a:cs typeface="Arial" pitchFamily="34" charset="0"/>
              </a:rPr>
              <a:t>sục</a:t>
            </a:r>
            <a:r>
              <a:rPr lang="en-US" sz="2400" b="1" dirty="0" smtClean="0">
                <a:solidFill>
                  <a:srgbClr val="FF3399"/>
                </a:solidFill>
                <a:latin typeface="Arial" pitchFamily="34" charset="0"/>
                <a:cs typeface="Arial" pitchFamily="34" charset="0"/>
              </a:rPr>
              <a:t> </a:t>
            </a:r>
            <a:r>
              <a:rPr lang="en-US" sz="2400" b="1" dirty="0" err="1" smtClean="0">
                <a:solidFill>
                  <a:srgbClr val="FF3399"/>
                </a:solidFill>
                <a:latin typeface="Arial" pitchFamily="34" charset="0"/>
                <a:cs typeface="Arial" pitchFamily="34" charset="0"/>
              </a:rPr>
              <a:t>khí</a:t>
            </a:r>
            <a:r>
              <a:rPr lang="vi-VN" sz="2400" b="1" dirty="0" smtClean="0">
                <a:solidFill>
                  <a:srgbClr val="FF3399"/>
                </a:solidFill>
              </a:rPr>
              <a:t>:</a:t>
            </a:r>
            <a:r>
              <a:rPr lang="en-US" sz="2400" b="1" dirty="0" smtClean="0">
                <a:solidFill>
                  <a:srgbClr val="FF3399"/>
                </a:solidFill>
              </a:rPr>
              <a:t> </a:t>
            </a:r>
            <a:r>
              <a:rPr lang="en-US" sz="2400" b="1" dirty="0" err="1" smtClean="0">
                <a:solidFill>
                  <a:srgbClr val="0070C0"/>
                </a:solidFill>
                <a:latin typeface="Arial" pitchFamily="34" charset="0"/>
                <a:cs typeface="Arial" pitchFamily="34" charset="0"/>
              </a:rPr>
              <a:t>Nguyên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hoạt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động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ưu-nhược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ứng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endParaRPr lang="en-US" sz="1600" dirty="0">
              <a:solidFill>
                <a:srgbClr val="0070C0"/>
              </a:solidFill>
              <a:latin typeface="Arial" pitchFamily="34" charset="0"/>
              <a:cs typeface="Arial" pitchFamily="34" charset="0"/>
            </a:endParaRPr>
          </a:p>
        </p:txBody>
      </p:sp>
      <p:sp>
        <p:nvSpPr>
          <p:cNvPr id="7" name="Rectangle 6"/>
          <p:cNvSpPr/>
          <p:nvPr/>
        </p:nvSpPr>
        <p:spPr>
          <a:xfrm>
            <a:off x="4130633" y="914400"/>
            <a:ext cx="5013366" cy="41054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err="1" smtClean="0">
                <a:solidFill>
                  <a:schemeClr val="tx1"/>
                </a:solidFill>
                <a:latin typeface="Arial" pitchFamily="34" charset="0"/>
                <a:cs typeface="Arial" pitchFamily="34" charset="0"/>
              </a:rPr>
              <a:t>Làm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việc</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theo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nguyên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tắc</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bình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thông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nhau</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Khí</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nén</a:t>
            </a:r>
            <a:r>
              <a:rPr lang="en-US" sz="2400" dirty="0" smtClean="0">
                <a:solidFill>
                  <a:schemeClr val="tx1"/>
                </a:solidFill>
                <a:latin typeface="Arial" pitchFamily="34" charset="0"/>
                <a:cs typeface="Arial" pitchFamily="34" charset="0"/>
              </a:rPr>
              <a:t> qua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đẩy</a:t>
            </a:r>
            <a:r>
              <a:rPr lang="en-US" sz="2400" dirty="0" smtClean="0">
                <a:solidFill>
                  <a:schemeClr val="tx1"/>
                </a:solidFill>
                <a:latin typeface="Arial" pitchFamily="34" charset="0"/>
                <a:cs typeface="Arial" pitchFamily="34" charset="0"/>
              </a:rPr>
              <a:t> (2), </a:t>
            </a:r>
            <a:r>
              <a:rPr lang="en-US" sz="2400" dirty="0" err="1" smtClean="0">
                <a:solidFill>
                  <a:schemeClr val="tx1"/>
                </a:solidFill>
                <a:latin typeface="Arial" pitchFamily="34" charset="0"/>
                <a:cs typeface="Arial" pitchFamily="34" charset="0"/>
              </a:rPr>
              <a:t>thổi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vào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(1) </a:t>
            </a:r>
            <a:r>
              <a:rPr lang="en-US" sz="2400" dirty="0" err="1" smtClean="0">
                <a:solidFill>
                  <a:schemeClr val="tx1"/>
                </a:solidFill>
                <a:latin typeface="Arial" pitchFamily="34" charset="0"/>
                <a:cs typeface="Arial" pitchFamily="34" charset="0"/>
              </a:rPr>
              <a:t>làm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chất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trong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sủi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bọt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tạo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thành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hỗn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hợp</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 </a:t>
            </a:r>
            <a:r>
              <a:rPr lang="en-US" sz="2400" dirty="0" err="1" smtClean="0">
                <a:solidFill>
                  <a:schemeClr val="tx1"/>
                </a:solidFill>
                <a:latin typeface="Arial" pitchFamily="34" charset="0"/>
                <a:cs typeface="Arial" pitchFamily="34" charset="0"/>
              </a:rPr>
              <a:t>khí</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có</a:t>
            </a:r>
            <a:r>
              <a:rPr lang="en-US" sz="2400" dirty="0" smtClean="0">
                <a:solidFill>
                  <a:schemeClr val="tx1"/>
                </a:solidFill>
                <a:latin typeface="Arial" pitchFamily="34" charset="0"/>
                <a:cs typeface="Arial" pitchFamily="34" charset="0"/>
              </a:rPr>
              <a:t> </a:t>
            </a:r>
            <a:r>
              <a:rPr lang="en-US" sz="2400" dirty="0" smtClean="0">
                <a:solidFill>
                  <a:schemeClr val="tx1"/>
                </a:solidFill>
                <a:latin typeface="Arial" pitchFamily="34" charset="0"/>
                <a:cs typeface="Arial" pitchFamily="34" charset="0"/>
                <a:sym typeface="Symbol"/>
              </a:rPr>
              <a:t></a:t>
            </a:r>
            <a:r>
              <a:rPr lang="en-US" sz="2400" baseline="-25000" dirty="0" smtClean="0">
                <a:solidFill>
                  <a:schemeClr val="tx1"/>
                </a:solidFill>
                <a:latin typeface="Arial" pitchFamily="34" charset="0"/>
                <a:cs typeface="Arial" pitchFamily="34" charset="0"/>
                <a:sym typeface="Symbol"/>
              </a:rPr>
              <a:t>m</a:t>
            </a:r>
            <a:r>
              <a:rPr lang="en-US" sz="2400" dirty="0" smtClean="0">
                <a:solidFill>
                  <a:schemeClr val="tx1"/>
                </a:solidFill>
                <a:latin typeface="Arial" pitchFamily="34" charset="0"/>
                <a:cs typeface="Arial" pitchFamily="34" charset="0"/>
                <a:sym typeface="Symbol"/>
              </a:rPr>
              <a:t> &lt; </a:t>
            </a:r>
            <a:r>
              <a:rPr lang="en-US" sz="2400" baseline="-25000" dirty="0" smtClean="0">
                <a:solidFill>
                  <a:schemeClr val="tx1"/>
                </a:solidFill>
                <a:latin typeface="Arial" pitchFamily="34" charset="0"/>
                <a:cs typeface="Arial" pitchFamily="34" charset="0"/>
                <a:sym typeface="Symbol"/>
              </a:rPr>
              <a:t>l</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nên</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hỗn</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hợp</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này</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dâng</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lên</a:t>
            </a:r>
            <a:r>
              <a:rPr lang="en-US" sz="2400" dirty="0" smtClean="0">
                <a:solidFill>
                  <a:schemeClr val="tx1"/>
                </a:solidFill>
                <a:latin typeface="Arial" pitchFamily="34" charset="0"/>
                <a:cs typeface="Arial" pitchFamily="34" charset="0"/>
                <a:sym typeface="Symbol"/>
              </a:rPr>
              <a:t> qua </a:t>
            </a:r>
            <a:r>
              <a:rPr lang="en-US" sz="2400" dirty="0" err="1" smtClean="0">
                <a:solidFill>
                  <a:schemeClr val="tx1"/>
                </a:solidFill>
                <a:latin typeface="Arial" pitchFamily="34" charset="0"/>
                <a:cs typeface="Arial" pitchFamily="34" charset="0"/>
                <a:sym typeface="Symbol"/>
              </a:rPr>
              <a:t>nắp</a:t>
            </a:r>
            <a:r>
              <a:rPr lang="en-US" sz="2400" dirty="0" smtClean="0">
                <a:solidFill>
                  <a:schemeClr val="tx1"/>
                </a:solidFill>
                <a:latin typeface="Arial" pitchFamily="34" charset="0"/>
                <a:cs typeface="Arial" pitchFamily="34" charset="0"/>
                <a:sym typeface="Symbol"/>
              </a:rPr>
              <a:t> (4) </a:t>
            </a:r>
            <a:r>
              <a:rPr lang="en-US" sz="2400" dirty="0" err="1" smtClean="0">
                <a:solidFill>
                  <a:schemeClr val="tx1"/>
                </a:solidFill>
                <a:latin typeface="Arial" pitchFamily="34" charset="0"/>
                <a:cs typeface="Arial" pitchFamily="34" charset="0"/>
                <a:sym typeface="Symbol"/>
              </a:rPr>
              <a:t>đổ</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vào</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bể</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chứa</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Buồng</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hòa</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trộn</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khí</a:t>
            </a:r>
            <a:r>
              <a:rPr lang="en-US" sz="2400" dirty="0" smtClean="0">
                <a:solidFill>
                  <a:schemeClr val="tx1"/>
                </a:solidFill>
                <a:latin typeface="Arial" pitchFamily="34" charset="0"/>
                <a:cs typeface="Arial" pitchFamily="34" charset="0"/>
                <a:sym typeface="Symbol"/>
              </a:rPr>
              <a:t> – </a:t>
            </a:r>
            <a:r>
              <a:rPr lang="en-US" sz="2400" dirty="0" err="1" smtClean="0">
                <a:solidFill>
                  <a:schemeClr val="tx1"/>
                </a:solidFill>
                <a:latin typeface="Arial" pitchFamily="34" charset="0"/>
                <a:cs typeface="Arial" pitchFamily="34" charset="0"/>
                <a:sym typeface="Symbol"/>
              </a:rPr>
              <a:t>lỏng</a:t>
            </a:r>
            <a:r>
              <a:rPr lang="en-US" sz="2400" dirty="0" smtClean="0">
                <a:solidFill>
                  <a:schemeClr val="tx1"/>
                </a:solidFill>
                <a:latin typeface="Arial" pitchFamily="34" charset="0"/>
                <a:cs typeface="Arial" pitchFamily="34" charset="0"/>
                <a:sym typeface="Symbol"/>
              </a:rPr>
              <a:t> (3) </a:t>
            </a:r>
            <a:r>
              <a:rPr lang="en-US" sz="2400" dirty="0" err="1" smtClean="0">
                <a:solidFill>
                  <a:schemeClr val="tx1"/>
                </a:solidFill>
                <a:latin typeface="Arial" pitchFamily="34" charset="0"/>
                <a:cs typeface="Arial" pitchFamily="34" charset="0"/>
                <a:sym typeface="Symbol"/>
              </a:rPr>
              <a:t>phải</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đặt</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cao</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hơn</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cửa</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hút</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chất</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lỏng</a:t>
            </a:r>
            <a:r>
              <a:rPr lang="en-US" sz="2400" dirty="0" smtClean="0">
                <a:solidFill>
                  <a:schemeClr val="tx1"/>
                </a:solidFill>
                <a:latin typeface="Arial" pitchFamily="34" charset="0"/>
                <a:cs typeface="Arial" pitchFamily="34" charset="0"/>
                <a:sym typeface="Symbol"/>
              </a:rPr>
              <a:t> ở </a:t>
            </a:r>
            <a:r>
              <a:rPr lang="en-US" sz="2400" dirty="0" err="1" smtClean="0">
                <a:solidFill>
                  <a:schemeClr val="tx1"/>
                </a:solidFill>
                <a:latin typeface="Arial" pitchFamily="34" charset="0"/>
                <a:cs typeface="Arial" pitchFamily="34" charset="0"/>
                <a:sym typeface="Symbol"/>
              </a:rPr>
              <a:t>ống</a:t>
            </a:r>
            <a:r>
              <a:rPr lang="en-US" sz="2400" dirty="0" smtClean="0">
                <a:solidFill>
                  <a:schemeClr val="tx1"/>
                </a:solidFill>
                <a:latin typeface="Arial" pitchFamily="34" charset="0"/>
                <a:cs typeface="Arial" pitchFamily="34" charset="0"/>
                <a:sym typeface="Symbol"/>
              </a:rPr>
              <a:t> (1) </a:t>
            </a:r>
            <a:r>
              <a:rPr lang="en-US" sz="2400" dirty="0" err="1" smtClean="0">
                <a:solidFill>
                  <a:schemeClr val="tx1"/>
                </a:solidFill>
                <a:latin typeface="Arial" pitchFamily="34" charset="0"/>
                <a:cs typeface="Arial" pitchFamily="34" charset="0"/>
                <a:sym typeface="Symbol"/>
              </a:rPr>
              <a:t>khoảng</a:t>
            </a:r>
            <a:r>
              <a:rPr lang="en-US" sz="2400" dirty="0" smtClean="0">
                <a:solidFill>
                  <a:schemeClr val="tx1"/>
                </a:solidFill>
                <a:latin typeface="Arial" pitchFamily="34" charset="0"/>
                <a:cs typeface="Arial" pitchFamily="34" charset="0"/>
                <a:sym typeface="Symbol"/>
              </a:rPr>
              <a:t> 1÷1,5 m </a:t>
            </a:r>
            <a:r>
              <a:rPr lang="en-US" sz="2400" dirty="0" err="1" smtClean="0">
                <a:solidFill>
                  <a:schemeClr val="tx1"/>
                </a:solidFill>
                <a:latin typeface="Arial" pitchFamily="34" charset="0"/>
                <a:cs typeface="Arial" pitchFamily="34" charset="0"/>
                <a:sym typeface="Symbol"/>
              </a:rPr>
              <a:t>để</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giữ</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cho</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khí</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nén</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không</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bị</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phụt</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ra</a:t>
            </a:r>
            <a:r>
              <a:rPr lang="en-US" sz="2400" dirty="0" smtClean="0">
                <a:solidFill>
                  <a:schemeClr val="tx1"/>
                </a:solidFill>
                <a:latin typeface="Arial" pitchFamily="34" charset="0"/>
                <a:cs typeface="Arial" pitchFamily="34" charset="0"/>
                <a:sym typeface="Symbol"/>
              </a:rPr>
              <a:t> </a:t>
            </a:r>
            <a:r>
              <a:rPr lang="en-US" sz="2400" dirty="0" err="1" smtClean="0">
                <a:solidFill>
                  <a:schemeClr val="tx1"/>
                </a:solidFill>
                <a:latin typeface="Arial" pitchFamily="34" charset="0"/>
                <a:cs typeface="Arial" pitchFamily="34" charset="0"/>
                <a:sym typeface="Symbol"/>
              </a:rPr>
              <a:t>ngoài</a:t>
            </a:r>
            <a:r>
              <a:rPr lang="en-US" sz="2400" dirty="0" smtClean="0">
                <a:solidFill>
                  <a:schemeClr val="tx1"/>
                </a:solidFill>
                <a:latin typeface="Arial" pitchFamily="34" charset="0"/>
                <a:cs typeface="Arial" pitchFamily="34" charset="0"/>
                <a:sym typeface="Symbol"/>
              </a:rPr>
              <a:t>.</a:t>
            </a:r>
            <a:r>
              <a:rPr lang="en-US" sz="2400" dirty="0" smtClean="0">
                <a:solidFill>
                  <a:schemeClr val="tx1"/>
                </a:solidFill>
                <a:latin typeface="Arial" pitchFamily="34" charset="0"/>
                <a:cs typeface="Arial" pitchFamily="34" charset="0"/>
              </a:rPr>
              <a:t> </a:t>
            </a:r>
          </a:p>
        </p:txBody>
      </p:sp>
      <p:grpSp>
        <p:nvGrpSpPr>
          <p:cNvPr id="11" name="Group 10"/>
          <p:cNvGrpSpPr/>
          <p:nvPr/>
        </p:nvGrpSpPr>
        <p:grpSpPr>
          <a:xfrm>
            <a:off x="10887" y="852071"/>
            <a:ext cx="4119746" cy="4481929"/>
            <a:chOff x="10887" y="804446"/>
            <a:chExt cx="4119746" cy="4481929"/>
          </a:xfrm>
        </p:grpSpPr>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 y="1066800"/>
              <a:ext cx="3524250" cy="421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2065" y="3502223"/>
              <a:ext cx="968535" cy="307777"/>
            </a:xfrm>
            <a:prstGeom prst="rect">
              <a:avLst/>
            </a:prstGeom>
          </p:spPr>
          <p:txBody>
            <a:bodyPr wrap="none">
              <a:spAutoFit/>
            </a:bodyPr>
            <a:lstStyle/>
            <a:p>
              <a:r>
                <a:rPr lang="en-US" sz="1400" b="1" dirty="0" err="1" smtClean="0">
                  <a:latin typeface="Arial" pitchFamily="34" charset="0"/>
                  <a:cs typeface="Arial" pitchFamily="34" charset="0"/>
                </a:rPr>
                <a:t>Ống</a:t>
              </a:r>
              <a:r>
                <a:rPr lang="en-US" sz="1400" b="1" dirty="0" smtClean="0">
                  <a:latin typeface="Arial" pitchFamily="34" charset="0"/>
                  <a:cs typeface="Arial" pitchFamily="34" charset="0"/>
                </a:rPr>
                <a:t> </a:t>
              </a:r>
              <a:r>
                <a:rPr lang="en-US" sz="1400" b="1" dirty="0" err="1" smtClean="0">
                  <a:latin typeface="Arial" pitchFamily="34" charset="0"/>
                  <a:cs typeface="Arial" pitchFamily="34" charset="0"/>
                </a:rPr>
                <a:t>thổi</a:t>
              </a:r>
              <a:r>
                <a:rPr lang="en-US" sz="1400" b="1" dirty="0" smtClean="0">
                  <a:latin typeface="Arial" pitchFamily="34" charset="0"/>
                  <a:cs typeface="Arial" pitchFamily="34" charset="0"/>
                </a:rPr>
                <a:t> </a:t>
              </a:r>
              <a:endParaRPr lang="en-US" sz="1400" b="1" dirty="0"/>
            </a:p>
          </p:txBody>
        </p:sp>
        <p:sp>
          <p:nvSpPr>
            <p:cNvPr id="8" name="Rectangle 7"/>
            <p:cNvSpPr/>
            <p:nvPr/>
          </p:nvSpPr>
          <p:spPr>
            <a:xfrm>
              <a:off x="2057400" y="804446"/>
              <a:ext cx="869149" cy="338554"/>
            </a:xfrm>
            <a:prstGeom prst="rect">
              <a:avLst/>
            </a:prstGeom>
            <a:noFill/>
          </p:spPr>
          <p:txBody>
            <a:bodyPr wrap="none">
              <a:spAutoFit/>
            </a:bodyPr>
            <a:lstStyle/>
            <a:p>
              <a:r>
                <a:rPr lang="en-US" sz="1600" b="1" dirty="0" smtClean="0">
                  <a:latin typeface="Arial" pitchFamily="34" charset="0"/>
                  <a:cs typeface="Arial" pitchFamily="34" charset="0"/>
                  <a:sym typeface="Symbol"/>
                </a:rPr>
                <a:t>4 - </a:t>
              </a:r>
              <a:r>
                <a:rPr lang="en-US" sz="1600" b="1" dirty="0" err="1" smtClean="0">
                  <a:latin typeface="Arial" pitchFamily="34" charset="0"/>
                  <a:cs typeface="Arial" pitchFamily="34" charset="0"/>
                  <a:sym typeface="Symbol"/>
                </a:rPr>
                <a:t>Nắp</a:t>
              </a:r>
              <a:endParaRPr lang="en-US" sz="1600" b="1" dirty="0"/>
            </a:p>
          </p:txBody>
        </p:sp>
        <p:sp>
          <p:nvSpPr>
            <p:cNvPr id="9" name="Rectangle 8"/>
            <p:cNvSpPr/>
            <p:nvPr/>
          </p:nvSpPr>
          <p:spPr>
            <a:xfrm>
              <a:off x="2507292" y="3048000"/>
              <a:ext cx="1063112" cy="338554"/>
            </a:xfrm>
            <a:prstGeom prst="rect">
              <a:avLst/>
            </a:prstGeom>
          </p:spPr>
          <p:txBody>
            <a:bodyPr wrap="none">
              <a:spAutoFit/>
            </a:bodyPr>
            <a:lstStyle/>
            <a:p>
              <a:r>
                <a:rPr lang="en-US" sz="1600" b="1" dirty="0" err="1">
                  <a:latin typeface="Arial" pitchFamily="34" charset="0"/>
                  <a:cs typeface="Arial" pitchFamily="34" charset="0"/>
                </a:rPr>
                <a:t>Ố</a:t>
              </a:r>
              <a:r>
                <a:rPr lang="en-US" sz="1600" b="1" dirty="0" err="1" smtClean="0">
                  <a:latin typeface="Arial" pitchFamily="34" charset="0"/>
                  <a:cs typeface="Arial" pitchFamily="34" charset="0"/>
                </a:rPr>
                <a:t>ng</a:t>
              </a:r>
              <a:r>
                <a:rPr lang="en-US" sz="1600" b="1" dirty="0" smtClean="0">
                  <a:latin typeface="Arial" pitchFamily="34" charset="0"/>
                  <a:cs typeface="Arial" pitchFamily="34" charset="0"/>
                </a:rPr>
                <a:t> </a:t>
              </a:r>
              <a:r>
                <a:rPr lang="en-US" sz="1600" b="1" dirty="0" err="1">
                  <a:latin typeface="Arial" pitchFamily="34" charset="0"/>
                  <a:cs typeface="Arial" pitchFamily="34" charset="0"/>
                </a:rPr>
                <a:t>đẩy</a:t>
              </a:r>
              <a:r>
                <a:rPr lang="en-US" sz="1600" b="1" dirty="0">
                  <a:latin typeface="Arial" pitchFamily="34" charset="0"/>
                  <a:cs typeface="Arial" pitchFamily="34" charset="0"/>
                </a:rPr>
                <a:t> </a:t>
              </a:r>
              <a:endParaRPr lang="en-US" sz="1600" b="1" dirty="0"/>
            </a:p>
          </p:txBody>
        </p:sp>
        <p:sp>
          <p:nvSpPr>
            <p:cNvPr id="10" name="Rectangle 9"/>
            <p:cNvSpPr/>
            <p:nvPr/>
          </p:nvSpPr>
          <p:spPr>
            <a:xfrm>
              <a:off x="2362200" y="4462046"/>
              <a:ext cx="1768433" cy="338554"/>
            </a:xfrm>
            <a:prstGeom prst="rect">
              <a:avLst/>
            </a:prstGeom>
          </p:spPr>
          <p:txBody>
            <a:bodyPr wrap="none">
              <a:spAutoFit/>
            </a:bodyPr>
            <a:lstStyle/>
            <a:p>
              <a:r>
                <a:rPr lang="en-US" sz="1600" b="1" dirty="0" err="1">
                  <a:solidFill>
                    <a:prstClr val="black"/>
                  </a:solidFill>
                  <a:latin typeface="Arial" pitchFamily="34" charset="0"/>
                  <a:cs typeface="Arial" pitchFamily="34" charset="0"/>
                  <a:sym typeface="Symbol"/>
                </a:rPr>
                <a:t>Buồng</a:t>
              </a:r>
              <a:r>
                <a:rPr lang="en-US" sz="1600" b="1" dirty="0">
                  <a:solidFill>
                    <a:prstClr val="black"/>
                  </a:solidFill>
                  <a:latin typeface="Arial" pitchFamily="34" charset="0"/>
                  <a:cs typeface="Arial" pitchFamily="34" charset="0"/>
                  <a:sym typeface="Symbol"/>
                </a:rPr>
                <a:t> </a:t>
              </a:r>
              <a:r>
                <a:rPr lang="en-US" sz="1600" b="1" dirty="0" err="1">
                  <a:solidFill>
                    <a:prstClr val="black"/>
                  </a:solidFill>
                  <a:latin typeface="Arial" pitchFamily="34" charset="0"/>
                  <a:cs typeface="Arial" pitchFamily="34" charset="0"/>
                  <a:sym typeface="Symbol"/>
                </a:rPr>
                <a:t>hòa</a:t>
              </a:r>
              <a:r>
                <a:rPr lang="en-US" sz="1600" b="1" dirty="0">
                  <a:solidFill>
                    <a:prstClr val="black"/>
                  </a:solidFill>
                  <a:latin typeface="Arial" pitchFamily="34" charset="0"/>
                  <a:cs typeface="Arial" pitchFamily="34" charset="0"/>
                  <a:sym typeface="Symbol"/>
                </a:rPr>
                <a:t> </a:t>
              </a:r>
              <a:r>
                <a:rPr lang="en-US" sz="1600" b="1" dirty="0" err="1">
                  <a:solidFill>
                    <a:prstClr val="black"/>
                  </a:solidFill>
                  <a:latin typeface="Arial" pitchFamily="34" charset="0"/>
                  <a:cs typeface="Arial" pitchFamily="34" charset="0"/>
                  <a:sym typeface="Symbol"/>
                </a:rPr>
                <a:t>trộn</a:t>
              </a:r>
              <a:r>
                <a:rPr lang="en-US" sz="1600" b="1" dirty="0">
                  <a:solidFill>
                    <a:prstClr val="black"/>
                  </a:solidFill>
                  <a:latin typeface="Arial" pitchFamily="34" charset="0"/>
                  <a:cs typeface="Arial" pitchFamily="34" charset="0"/>
                  <a:sym typeface="Symbol"/>
                </a:rPr>
                <a:t> </a:t>
              </a:r>
              <a:endParaRPr lang="en-US" sz="1600" b="1" dirty="0"/>
            </a:p>
          </p:txBody>
        </p:sp>
      </p:grpSp>
      <p:sp>
        <p:nvSpPr>
          <p:cNvPr id="13" name="Rectangle 12"/>
          <p:cNvSpPr/>
          <p:nvPr/>
        </p:nvSpPr>
        <p:spPr>
          <a:xfrm>
            <a:off x="-54429" y="5226784"/>
            <a:ext cx="9198430" cy="1631216"/>
          </a:xfrm>
          <a:prstGeom prst="rect">
            <a:avLst/>
          </a:prstGeom>
        </p:spPr>
        <p:txBody>
          <a:bodyPr wrap="square">
            <a:spAutoFit/>
          </a:bodyPr>
          <a:lstStyle/>
          <a:p>
            <a:pPr algn="just"/>
            <a:r>
              <a:rPr lang="en-US" sz="2000" b="1" dirty="0" err="1">
                <a:solidFill>
                  <a:srgbClr val="006666"/>
                </a:solidFill>
                <a:latin typeface="Arial" pitchFamily="34" charset="0"/>
                <a:cs typeface="Arial" pitchFamily="34" charset="0"/>
              </a:rPr>
              <a:t>Ưu</a:t>
            </a:r>
            <a:r>
              <a:rPr lang="en-US" sz="2000" b="1" dirty="0">
                <a:solidFill>
                  <a:srgbClr val="006666"/>
                </a:solidFill>
                <a:latin typeface="Arial" pitchFamily="34" charset="0"/>
                <a:cs typeface="Arial" pitchFamily="34" charset="0"/>
              </a:rPr>
              <a:t> </a:t>
            </a:r>
            <a:r>
              <a:rPr lang="en-US" sz="2000" b="1" dirty="0" err="1">
                <a:solidFill>
                  <a:srgbClr val="006666"/>
                </a:solidFill>
                <a:latin typeface="Arial" pitchFamily="34" charset="0"/>
                <a:cs typeface="Arial" pitchFamily="34" charset="0"/>
              </a:rPr>
              <a:t>điểm</a:t>
            </a:r>
            <a:r>
              <a:rPr lang="en-US" sz="2000" b="1" dirty="0">
                <a:solidFill>
                  <a:srgbClr val="006666"/>
                </a:solidFill>
                <a:latin typeface="Arial" pitchFamily="34" charset="0"/>
                <a:cs typeface="Arial" pitchFamily="34" charset="0"/>
              </a:rPr>
              <a:t>: </a:t>
            </a:r>
            <a:r>
              <a:rPr lang="en-US" sz="2000" dirty="0" err="1">
                <a:latin typeface="Arial" pitchFamily="34" charset="0"/>
                <a:cs typeface="Arial" pitchFamily="34" charset="0"/>
              </a:rPr>
              <a:t>đơn</a:t>
            </a:r>
            <a:r>
              <a:rPr lang="en-US" sz="2000" dirty="0">
                <a:latin typeface="Arial" pitchFamily="34" charset="0"/>
                <a:cs typeface="Arial" pitchFamily="34" charset="0"/>
              </a:rPr>
              <a:t> </a:t>
            </a:r>
            <a:r>
              <a:rPr lang="en-US" sz="2000" dirty="0" err="1">
                <a:latin typeface="Arial" pitchFamily="34" charset="0"/>
                <a:cs typeface="Arial" pitchFamily="34" charset="0"/>
              </a:rPr>
              <a:t>giản</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bộ</a:t>
            </a:r>
            <a:r>
              <a:rPr lang="en-US" sz="2000" dirty="0">
                <a:latin typeface="Arial" pitchFamily="34" charset="0"/>
                <a:cs typeface="Arial" pitchFamily="34" charset="0"/>
              </a:rPr>
              <a:t> </a:t>
            </a:r>
            <a:r>
              <a:rPr lang="en-US" sz="2000" dirty="0" err="1">
                <a:latin typeface="Arial" pitchFamily="34" charset="0"/>
                <a:cs typeface="Arial" pitchFamily="34" charset="0"/>
              </a:rPr>
              <a:t>phận</a:t>
            </a:r>
            <a:r>
              <a:rPr lang="en-US" sz="2000" dirty="0">
                <a:latin typeface="Arial" pitchFamily="34" charset="0"/>
                <a:cs typeface="Arial" pitchFamily="34" charset="0"/>
              </a:rPr>
              <a:t> </a:t>
            </a:r>
            <a:r>
              <a:rPr lang="en-US" sz="2000" dirty="0" err="1">
                <a:latin typeface="Arial" pitchFamily="34" charset="0"/>
                <a:cs typeface="Arial" pitchFamily="34" charset="0"/>
              </a:rPr>
              <a:t>truyền</a:t>
            </a:r>
            <a:r>
              <a:rPr lang="en-US" sz="2000" dirty="0">
                <a:latin typeface="Arial" pitchFamily="34" charset="0"/>
                <a:cs typeface="Arial" pitchFamily="34" charset="0"/>
              </a:rPr>
              <a:t> </a:t>
            </a:r>
            <a:r>
              <a:rPr lang="en-US" sz="2000" dirty="0" err="1">
                <a:latin typeface="Arial" pitchFamily="34" charset="0"/>
                <a:cs typeface="Arial" pitchFamily="34" charset="0"/>
              </a:rPr>
              <a:t>động</a:t>
            </a:r>
            <a:r>
              <a:rPr lang="en-US" sz="2000" dirty="0">
                <a:latin typeface="Arial" pitchFamily="34" charset="0"/>
                <a:cs typeface="Arial" pitchFamily="34" charset="0"/>
              </a:rPr>
              <a:t>, </a:t>
            </a:r>
            <a:r>
              <a:rPr lang="en-US" sz="2000" dirty="0" err="1">
                <a:latin typeface="Arial" pitchFamily="34" charset="0"/>
                <a:cs typeface="Arial" pitchFamily="34" charset="0"/>
              </a:rPr>
              <a:t>làm</a:t>
            </a:r>
            <a:r>
              <a:rPr lang="en-US" sz="2000" dirty="0">
                <a:latin typeface="Arial" pitchFamily="34" charset="0"/>
                <a:cs typeface="Arial" pitchFamily="34" charset="0"/>
              </a:rPr>
              <a:t> </a:t>
            </a:r>
            <a:r>
              <a:rPr lang="en-US" sz="2000" dirty="0" err="1">
                <a:latin typeface="Arial" pitchFamily="34" charset="0"/>
                <a:cs typeface="Arial" pitchFamily="34" charset="0"/>
              </a:rPr>
              <a:t>việc</a:t>
            </a:r>
            <a:r>
              <a:rPr lang="en-US" sz="2000" dirty="0">
                <a:latin typeface="Arial" pitchFamily="34" charset="0"/>
                <a:cs typeface="Arial" pitchFamily="34" charset="0"/>
              </a:rPr>
              <a:t> ở </a:t>
            </a:r>
            <a:r>
              <a:rPr lang="en-US" sz="2000" dirty="0" err="1">
                <a:latin typeface="Arial" pitchFamily="34" charset="0"/>
                <a:cs typeface="Arial" pitchFamily="34" charset="0"/>
              </a:rPr>
              <a:t>nhiệt</a:t>
            </a:r>
            <a:r>
              <a:rPr lang="en-US" sz="2000" dirty="0">
                <a:latin typeface="Arial" pitchFamily="34" charset="0"/>
                <a:cs typeface="Arial" pitchFamily="34" charset="0"/>
              </a:rPr>
              <a:t> </a:t>
            </a:r>
            <a:r>
              <a:rPr lang="en-US" sz="2000" dirty="0" err="1">
                <a:latin typeface="Arial" pitchFamily="34" charset="0"/>
                <a:cs typeface="Arial" pitchFamily="34" charset="0"/>
              </a:rPr>
              <a:t>độ</a:t>
            </a:r>
            <a:r>
              <a:rPr lang="en-US" sz="2000" dirty="0">
                <a:latin typeface="Arial" pitchFamily="34" charset="0"/>
                <a:cs typeface="Arial" pitchFamily="34" charset="0"/>
              </a:rPr>
              <a:t> </a:t>
            </a:r>
            <a:r>
              <a:rPr lang="en-US" sz="2000" dirty="0" err="1">
                <a:latin typeface="Arial" pitchFamily="34" charset="0"/>
                <a:cs typeface="Arial" pitchFamily="34" charset="0"/>
              </a:rPr>
              <a:t>cao</a:t>
            </a:r>
            <a:r>
              <a:rPr lang="en-US" sz="2000" dirty="0">
                <a:latin typeface="Arial" pitchFamily="34" charset="0"/>
                <a:cs typeface="Arial" pitchFamily="34" charset="0"/>
              </a:rPr>
              <a:t> </a:t>
            </a:r>
            <a:r>
              <a:rPr lang="en-US" sz="2000" dirty="0" err="1">
                <a:latin typeface="Arial" pitchFamily="34" charset="0"/>
                <a:cs typeface="Arial" pitchFamily="34" charset="0"/>
              </a:rPr>
              <a:t>hơn</a:t>
            </a:r>
            <a:r>
              <a:rPr lang="en-US" sz="2000" dirty="0">
                <a:latin typeface="Arial" pitchFamily="34" charset="0"/>
                <a:cs typeface="Arial" pitchFamily="34" charset="0"/>
              </a:rPr>
              <a:t> </a:t>
            </a:r>
            <a:r>
              <a:rPr lang="en-US" sz="2000" dirty="0" err="1">
                <a:latin typeface="Arial" pitchFamily="34" charset="0"/>
                <a:cs typeface="Arial" pitchFamily="34" charset="0"/>
              </a:rPr>
              <a:t>khi</a:t>
            </a:r>
            <a:r>
              <a:rPr lang="en-US" sz="2000" dirty="0">
                <a:latin typeface="Arial" pitchFamily="34" charset="0"/>
                <a:cs typeface="Arial" pitchFamily="34" charset="0"/>
              </a:rPr>
              <a:t> </a:t>
            </a:r>
            <a:r>
              <a:rPr lang="en-US" sz="2000" dirty="0" err="1">
                <a:latin typeface="Arial" pitchFamily="34" charset="0"/>
                <a:cs typeface="Arial" pitchFamily="34" charset="0"/>
              </a:rPr>
              <a:t>bơm</a:t>
            </a:r>
            <a:r>
              <a:rPr lang="en-US" sz="2000" dirty="0">
                <a:latin typeface="Arial" pitchFamily="34" charset="0"/>
                <a:cs typeface="Arial" pitchFamily="34" charset="0"/>
              </a:rPr>
              <a:t> </a:t>
            </a:r>
            <a:r>
              <a:rPr lang="en-US" sz="2000" dirty="0" err="1">
                <a:latin typeface="Arial" pitchFamily="34" charset="0"/>
                <a:cs typeface="Arial" pitchFamily="34" charset="0"/>
              </a:rPr>
              <a:t>ly</a:t>
            </a:r>
            <a:r>
              <a:rPr lang="en-US" sz="2000" dirty="0">
                <a:latin typeface="Arial" pitchFamily="34" charset="0"/>
                <a:cs typeface="Arial" pitchFamily="34" charset="0"/>
              </a:rPr>
              <a:t> </a:t>
            </a:r>
            <a:r>
              <a:rPr lang="en-US" sz="2000" dirty="0" err="1">
                <a:latin typeface="Arial" pitchFamily="34" charset="0"/>
                <a:cs typeface="Arial" pitchFamily="34" charset="0"/>
              </a:rPr>
              <a:t>tâm</a:t>
            </a:r>
            <a:r>
              <a:rPr lang="en-US" sz="2000" dirty="0">
                <a:latin typeface="Arial" pitchFamily="34" charset="0"/>
                <a:cs typeface="Arial" pitchFamily="34" charset="0"/>
              </a:rPr>
              <a:t> </a:t>
            </a:r>
            <a:r>
              <a:rPr lang="en-US" sz="2000" dirty="0" err="1">
                <a:latin typeface="Arial" pitchFamily="34" charset="0"/>
                <a:cs typeface="Arial" pitchFamily="34" charset="0"/>
              </a:rPr>
              <a:t>không</a:t>
            </a:r>
            <a:r>
              <a:rPr lang="en-US" sz="2000" dirty="0">
                <a:latin typeface="Arial" pitchFamily="34" charset="0"/>
                <a:cs typeface="Arial" pitchFamily="34" charset="0"/>
              </a:rPr>
              <a:t> </a:t>
            </a:r>
            <a:r>
              <a:rPr lang="en-US" sz="2000" dirty="0" err="1">
                <a:latin typeface="Arial" pitchFamily="34" charset="0"/>
                <a:cs typeface="Arial" pitchFamily="34" charset="0"/>
              </a:rPr>
              <a:t>hút</a:t>
            </a:r>
            <a:r>
              <a:rPr lang="en-US" sz="2000" dirty="0">
                <a:latin typeface="Arial" pitchFamily="34" charset="0"/>
                <a:cs typeface="Arial" pitchFamily="34" charset="0"/>
              </a:rPr>
              <a:t> </a:t>
            </a:r>
            <a:r>
              <a:rPr lang="en-US" sz="2000" dirty="0" err="1">
                <a:latin typeface="Arial" pitchFamily="34" charset="0"/>
                <a:cs typeface="Arial" pitchFamily="34" charset="0"/>
              </a:rPr>
              <a:t>được</a:t>
            </a:r>
            <a:r>
              <a:rPr lang="en-US" sz="2000" dirty="0">
                <a:latin typeface="Arial" pitchFamily="34" charset="0"/>
                <a:cs typeface="Arial" pitchFamily="34" charset="0"/>
              </a:rPr>
              <a:t>.</a:t>
            </a:r>
          </a:p>
          <a:p>
            <a:pPr algn="just"/>
            <a:r>
              <a:rPr lang="en-US" sz="2000" b="1" dirty="0" err="1">
                <a:latin typeface="Arial" pitchFamily="34" charset="0"/>
                <a:cs typeface="Arial" pitchFamily="34" charset="0"/>
              </a:rPr>
              <a:t>Nhược</a:t>
            </a:r>
            <a:r>
              <a:rPr lang="en-US" sz="2000" b="1" dirty="0">
                <a:latin typeface="Arial" pitchFamily="34" charset="0"/>
                <a:cs typeface="Arial" pitchFamily="34" charset="0"/>
              </a:rPr>
              <a:t> </a:t>
            </a:r>
            <a:r>
              <a:rPr lang="en-US" sz="2000" b="1" dirty="0" err="1">
                <a:latin typeface="Arial" pitchFamily="34" charset="0"/>
                <a:cs typeface="Arial" pitchFamily="34" charset="0"/>
              </a:rPr>
              <a:t>điểm</a:t>
            </a:r>
            <a:r>
              <a:rPr lang="en-US" sz="2000" b="1" dirty="0">
                <a:latin typeface="Arial" pitchFamily="34" charset="0"/>
                <a:cs typeface="Arial" pitchFamily="34" charset="0"/>
              </a:rPr>
              <a:t>: </a:t>
            </a:r>
            <a:r>
              <a:rPr lang="en-US" sz="2000" dirty="0" err="1">
                <a:latin typeface="Arial" pitchFamily="34" charset="0"/>
                <a:cs typeface="Arial" pitchFamily="34" charset="0"/>
              </a:rPr>
              <a:t>hiệu</a:t>
            </a:r>
            <a:r>
              <a:rPr lang="en-US" sz="2000" dirty="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a:latin typeface="Arial" pitchFamily="34" charset="0"/>
                <a:cs typeface="Arial" pitchFamily="34" charset="0"/>
              </a:rPr>
              <a:t>thấp</a:t>
            </a:r>
            <a:r>
              <a:rPr lang="en-US" sz="2000" dirty="0">
                <a:latin typeface="Arial" pitchFamily="34" charset="0"/>
                <a:cs typeface="Arial" pitchFamily="34" charset="0"/>
              </a:rPr>
              <a:t> (25÷35 %), </a:t>
            </a:r>
            <a:r>
              <a:rPr lang="en-US" sz="2000" dirty="0" err="1">
                <a:latin typeface="Arial" pitchFamily="34" charset="0"/>
                <a:cs typeface="Arial" pitchFamily="34" charset="0"/>
              </a:rPr>
              <a:t>năng</a:t>
            </a:r>
            <a:r>
              <a:rPr lang="en-US" sz="2000" dirty="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a:latin typeface="Arial" pitchFamily="34" charset="0"/>
                <a:cs typeface="Arial" pitchFamily="34" charset="0"/>
              </a:rPr>
              <a:t>nhỏ</a:t>
            </a:r>
            <a:r>
              <a:rPr lang="en-US" sz="2000" dirty="0">
                <a:latin typeface="Arial" pitchFamily="34" charset="0"/>
                <a:cs typeface="Arial" pitchFamily="34" charset="0"/>
              </a:rPr>
              <a:t>, </a:t>
            </a:r>
            <a:r>
              <a:rPr lang="en-US" sz="2000" dirty="0" err="1">
                <a:latin typeface="Arial" pitchFamily="34" charset="0"/>
                <a:cs typeface="Arial" pitchFamily="34" charset="0"/>
              </a:rPr>
              <a:t>phải</a:t>
            </a:r>
            <a:r>
              <a:rPr lang="en-US" sz="2000" dirty="0">
                <a:latin typeface="Arial" pitchFamily="34" charset="0"/>
                <a:cs typeface="Arial" pitchFamily="34" charset="0"/>
              </a:rPr>
              <a:t> </a:t>
            </a:r>
            <a:r>
              <a:rPr lang="en-US" sz="2000" dirty="0" err="1">
                <a:latin typeface="Arial" pitchFamily="34" charset="0"/>
                <a:cs typeface="Arial" pitchFamily="34" charset="0"/>
              </a:rPr>
              <a:t>duy</a:t>
            </a:r>
            <a:r>
              <a:rPr lang="en-US" sz="2000" dirty="0">
                <a:latin typeface="Arial" pitchFamily="34" charset="0"/>
                <a:cs typeface="Arial" pitchFamily="34" charset="0"/>
              </a:rPr>
              <a:t> </a:t>
            </a:r>
            <a:r>
              <a:rPr lang="en-US" sz="2000" dirty="0" err="1">
                <a:latin typeface="Arial" pitchFamily="34" charset="0"/>
                <a:cs typeface="Arial" pitchFamily="34" charset="0"/>
              </a:rPr>
              <a:t>trì</a:t>
            </a:r>
            <a:r>
              <a:rPr lang="en-US" sz="2000" dirty="0">
                <a:latin typeface="Arial" pitchFamily="34" charset="0"/>
                <a:cs typeface="Arial" pitchFamily="34" charset="0"/>
              </a:rPr>
              <a:t> </a:t>
            </a:r>
            <a:r>
              <a:rPr lang="en-US" sz="2000" dirty="0" err="1">
                <a:latin typeface="Arial" pitchFamily="34" charset="0"/>
                <a:cs typeface="Arial" pitchFamily="34" charset="0"/>
              </a:rPr>
              <a:t>cột</a:t>
            </a:r>
            <a:r>
              <a:rPr lang="en-US" sz="2000" dirty="0">
                <a:latin typeface="Arial" pitchFamily="34" charset="0"/>
                <a:cs typeface="Arial" pitchFamily="34" charset="0"/>
              </a:rPr>
              <a:t> </a:t>
            </a:r>
            <a:r>
              <a:rPr lang="en-US" sz="2000" dirty="0" err="1">
                <a:latin typeface="Arial" pitchFamily="34" charset="0"/>
                <a:cs typeface="Arial" pitchFamily="34" charset="0"/>
              </a:rPr>
              <a:t>chất</a:t>
            </a:r>
            <a:r>
              <a:rPr lang="en-US" sz="2000" dirty="0">
                <a:latin typeface="Arial" pitchFamily="34" charset="0"/>
                <a:cs typeface="Arial" pitchFamily="34" charset="0"/>
              </a:rPr>
              <a:t> </a:t>
            </a:r>
            <a:r>
              <a:rPr lang="en-US" sz="2000" dirty="0" err="1">
                <a:latin typeface="Arial" pitchFamily="34" charset="0"/>
                <a:cs typeface="Arial" pitchFamily="34" charset="0"/>
              </a:rPr>
              <a:t>lỏng</a:t>
            </a:r>
            <a:r>
              <a:rPr lang="en-US" sz="2000" dirty="0">
                <a:latin typeface="Arial" pitchFamily="34" charset="0"/>
                <a:cs typeface="Arial" pitchFamily="34" charset="0"/>
              </a:rPr>
              <a:t> </a:t>
            </a:r>
            <a:r>
              <a:rPr lang="en-US" sz="2000" dirty="0" err="1">
                <a:latin typeface="Arial" pitchFamily="34" charset="0"/>
                <a:cs typeface="Arial" pitchFamily="34" charset="0"/>
              </a:rPr>
              <a:t>nhất</a:t>
            </a:r>
            <a:r>
              <a:rPr lang="en-US" sz="2000" dirty="0">
                <a:latin typeface="Arial" pitchFamily="34" charset="0"/>
                <a:cs typeface="Arial" pitchFamily="34" charset="0"/>
              </a:rPr>
              <a:t> </a:t>
            </a:r>
            <a:r>
              <a:rPr lang="en-US" sz="2000" dirty="0" err="1">
                <a:latin typeface="Arial" pitchFamily="34" charset="0"/>
                <a:cs typeface="Arial" pitchFamily="34" charset="0"/>
              </a:rPr>
              <a:t>định</a:t>
            </a:r>
            <a:r>
              <a:rPr lang="en-US" sz="2000" dirty="0">
                <a:latin typeface="Arial" pitchFamily="34" charset="0"/>
                <a:cs typeface="Arial" pitchFamily="34" charset="0"/>
              </a:rPr>
              <a:t> </a:t>
            </a:r>
            <a:r>
              <a:rPr lang="en-US" sz="2000" dirty="0" err="1">
                <a:latin typeface="Arial" pitchFamily="34" charset="0"/>
                <a:cs typeface="Arial" pitchFamily="34" charset="0"/>
              </a:rPr>
              <a:t>đảm</a:t>
            </a:r>
            <a:r>
              <a:rPr lang="en-US" sz="2000" dirty="0">
                <a:latin typeface="Arial" pitchFamily="34" charset="0"/>
                <a:cs typeface="Arial" pitchFamily="34" charset="0"/>
              </a:rPr>
              <a:t> </a:t>
            </a:r>
            <a:r>
              <a:rPr lang="en-US" sz="2000" dirty="0" err="1">
                <a:latin typeface="Arial" pitchFamily="34" charset="0"/>
                <a:cs typeface="Arial" pitchFamily="34" charset="0"/>
              </a:rPr>
              <a:t>bảo</a:t>
            </a:r>
            <a:r>
              <a:rPr lang="en-US" sz="2000" dirty="0">
                <a:latin typeface="Arial" pitchFamily="34" charset="0"/>
                <a:cs typeface="Arial" pitchFamily="34" charset="0"/>
              </a:rPr>
              <a:t> </a:t>
            </a:r>
            <a:r>
              <a:rPr lang="en-US" sz="2000" dirty="0" err="1">
                <a:latin typeface="Arial" pitchFamily="34" charset="0"/>
                <a:cs typeface="Arial" pitchFamily="34" charset="0"/>
              </a:rPr>
              <a:t>độ</a:t>
            </a:r>
            <a:r>
              <a:rPr lang="en-US" sz="2000" dirty="0">
                <a:latin typeface="Arial" pitchFamily="34" charset="0"/>
                <a:cs typeface="Arial" pitchFamily="34" charset="0"/>
              </a:rPr>
              <a:t> </a:t>
            </a:r>
            <a:r>
              <a:rPr lang="en-US" sz="2000" dirty="0" err="1">
                <a:latin typeface="Arial" pitchFamily="34" charset="0"/>
                <a:cs typeface="Arial" pitchFamily="34" charset="0"/>
              </a:rPr>
              <a:t>nhúng</a:t>
            </a:r>
            <a:r>
              <a:rPr lang="en-US" sz="2000" dirty="0">
                <a:latin typeface="Arial" pitchFamily="34" charset="0"/>
                <a:cs typeface="Arial" pitchFamily="34" charset="0"/>
              </a:rPr>
              <a:t> </a:t>
            </a:r>
            <a:r>
              <a:rPr lang="en-US" sz="2000" dirty="0" err="1">
                <a:latin typeface="Arial" pitchFamily="34" charset="0"/>
                <a:cs typeface="Arial" pitchFamily="34" charset="0"/>
              </a:rPr>
              <a:t>sâu</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ống</a:t>
            </a:r>
            <a:r>
              <a:rPr lang="en-US" sz="2000" dirty="0">
                <a:latin typeface="Arial" pitchFamily="34" charset="0"/>
                <a:cs typeface="Arial" pitchFamily="34" charset="0"/>
              </a:rPr>
              <a:t> (1</a:t>
            </a:r>
            <a:r>
              <a:rPr lang="en-US" sz="2000" dirty="0" smtClean="0">
                <a:latin typeface="Arial" pitchFamily="34" charset="0"/>
                <a:cs typeface="Arial" pitchFamily="34" charset="0"/>
              </a:rPr>
              <a:t>)</a:t>
            </a:r>
            <a:r>
              <a:rPr lang="vi-VN" sz="2000" dirty="0" smtClean="0">
                <a:latin typeface="Arial" pitchFamily="34" charset="0"/>
                <a:cs typeface="Arial" pitchFamily="34" charset="0"/>
              </a:rPr>
              <a:t>.</a:t>
            </a:r>
            <a:endParaRPr lang="en-US" sz="2000" dirty="0">
              <a:latin typeface="Arial" pitchFamily="34" charset="0"/>
              <a:cs typeface="Arial" pitchFamily="34" charset="0"/>
            </a:endParaRPr>
          </a:p>
          <a:p>
            <a:pPr algn="just"/>
            <a:r>
              <a:rPr lang="en-US" sz="2000" b="1" dirty="0" err="1">
                <a:solidFill>
                  <a:srgbClr val="FF6600"/>
                </a:solidFill>
                <a:latin typeface="Arial" pitchFamily="34" charset="0"/>
                <a:cs typeface="Arial" pitchFamily="34" charset="0"/>
              </a:rPr>
              <a:t>Ứng</a:t>
            </a:r>
            <a:r>
              <a:rPr lang="en-US" sz="2000" b="1" dirty="0">
                <a:solidFill>
                  <a:srgbClr val="FF6600"/>
                </a:solidFill>
                <a:latin typeface="Arial" pitchFamily="34" charset="0"/>
                <a:cs typeface="Arial" pitchFamily="34" charset="0"/>
              </a:rPr>
              <a:t> </a:t>
            </a:r>
            <a:r>
              <a:rPr lang="en-US" sz="2000" b="1" dirty="0" err="1">
                <a:solidFill>
                  <a:srgbClr val="FF6600"/>
                </a:solidFill>
                <a:latin typeface="Arial" pitchFamily="34" charset="0"/>
                <a:cs typeface="Arial" pitchFamily="34" charset="0"/>
              </a:rPr>
              <a:t>dụng</a:t>
            </a:r>
            <a:r>
              <a:rPr lang="en-US" sz="2000" dirty="0">
                <a:latin typeface="Arial" pitchFamily="34" charset="0"/>
                <a:cs typeface="Arial" pitchFamily="34" charset="0"/>
              </a:rPr>
              <a:t>: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hút</a:t>
            </a:r>
            <a:r>
              <a:rPr lang="en-US" sz="2000" dirty="0">
                <a:latin typeface="Arial" pitchFamily="34" charset="0"/>
                <a:cs typeface="Arial" pitchFamily="34" charset="0"/>
              </a:rPr>
              <a:t> </a:t>
            </a:r>
            <a:r>
              <a:rPr lang="en-US" sz="2000" dirty="0" err="1">
                <a:latin typeface="Arial" pitchFamily="34" charset="0"/>
                <a:cs typeface="Arial" pitchFamily="34" charset="0"/>
              </a:rPr>
              <a:t>các</a:t>
            </a:r>
            <a:r>
              <a:rPr lang="en-US" sz="2000" dirty="0">
                <a:latin typeface="Arial" pitchFamily="34" charset="0"/>
                <a:cs typeface="Arial" pitchFamily="34" charset="0"/>
              </a:rPr>
              <a:t> </a:t>
            </a:r>
            <a:r>
              <a:rPr lang="en-US" sz="2000" dirty="0" err="1">
                <a:latin typeface="Arial" pitchFamily="34" charset="0"/>
                <a:cs typeface="Arial" pitchFamily="34" charset="0"/>
              </a:rPr>
              <a:t>loại</a:t>
            </a:r>
            <a:r>
              <a:rPr lang="en-US" sz="2000" dirty="0">
                <a:latin typeface="Arial" pitchFamily="34" charset="0"/>
                <a:cs typeface="Arial" pitchFamily="34" charset="0"/>
              </a:rPr>
              <a:t> </a:t>
            </a:r>
            <a:r>
              <a:rPr lang="en-US" sz="2000" dirty="0" err="1">
                <a:latin typeface="Arial" pitchFamily="34" charset="0"/>
                <a:cs typeface="Arial" pitchFamily="34" charset="0"/>
              </a:rPr>
              <a:t>chất</a:t>
            </a:r>
            <a:r>
              <a:rPr lang="en-US" sz="2000" dirty="0">
                <a:latin typeface="Arial" pitchFamily="34" charset="0"/>
                <a:cs typeface="Arial" pitchFamily="34" charset="0"/>
              </a:rPr>
              <a:t> </a:t>
            </a:r>
            <a:r>
              <a:rPr lang="en-US" sz="2000" dirty="0" err="1">
                <a:latin typeface="Arial" pitchFamily="34" charset="0"/>
                <a:cs typeface="Arial" pitchFamily="34" charset="0"/>
              </a:rPr>
              <a:t>lỏng</a:t>
            </a:r>
            <a:r>
              <a:rPr lang="en-US" sz="2000" dirty="0">
                <a:latin typeface="Arial" pitchFamily="34" charset="0"/>
                <a:cs typeface="Arial" pitchFamily="34" charset="0"/>
              </a:rPr>
              <a:t> </a:t>
            </a:r>
            <a:r>
              <a:rPr lang="en-US" sz="2000" dirty="0" err="1">
                <a:latin typeface="Arial" pitchFamily="34" charset="0"/>
                <a:cs typeface="Arial" pitchFamily="34" charset="0"/>
              </a:rPr>
              <a:t>kể</a:t>
            </a:r>
            <a:r>
              <a:rPr lang="en-US" sz="2000" dirty="0">
                <a:latin typeface="Arial" pitchFamily="34" charset="0"/>
                <a:cs typeface="Arial" pitchFamily="34" charset="0"/>
              </a:rPr>
              <a:t> </a:t>
            </a:r>
            <a:r>
              <a:rPr lang="en-US" sz="2000" dirty="0" err="1">
                <a:latin typeface="Arial" pitchFamily="34" charset="0"/>
                <a:cs typeface="Arial" pitchFamily="34" charset="0"/>
              </a:rPr>
              <a:t>cả</a:t>
            </a:r>
            <a:r>
              <a:rPr lang="en-US" sz="2000" dirty="0">
                <a:latin typeface="Arial" pitchFamily="34" charset="0"/>
                <a:cs typeface="Arial" pitchFamily="34" charset="0"/>
              </a:rPr>
              <a:t> </a:t>
            </a:r>
            <a:r>
              <a:rPr lang="en-US" sz="2000" dirty="0" err="1">
                <a:latin typeface="Arial" pitchFamily="34" charset="0"/>
                <a:cs typeface="Arial" pitchFamily="34" charset="0"/>
              </a:rPr>
              <a:t>axit</a:t>
            </a:r>
            <a:r>
              <a:rPr lang="en-US" sz="2000" dirty="0">
                <a:latin typeface="Arial" pitchFamily="34" charset="0"/>
                <a:cs typeface="Arial" pitchFamily="34" charset="0"/>
              </a:rPr>
              <a:t>.</a:t>
            </a:r>
          </a:p>
        </p:txBody>
      </p:sp>
      <p:sp>
        <p:nvSpPr>
          <p:cNvPr id="14"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71</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60389484"/>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38200"/>
            <a:ext cx="4191000" cy="4565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5</a:t>
            </a:r>
            <a:r>
              <a:rPr lang="vi-VN" sz="3200" b="1" dirty="0" smtClean="0">
                <a:solidFill>
                  <a:srgbClr val="0000FF"/>
                </a:solidFill>
                <a:latin typeface="Arial" pitchFamily="34" charset="0"/>
                <a:cs typeface="Arial" pitchFamily="34" charset="0"/>
              </a:rPr>
              <a:t> Bơm </a:t>
            </a:r>
            <a:r>
              <a:rPr lang="en-US" sz="3200" b="1" dirty="0" err="1" smtClean="0">
                <a:solidFill>
                  <a:srgbClr val="0000FF"/>
                </a:solidFill>
                <a:latin typeface="Arial" pitchFamily="34" charset="0"/>
                <a:cs typeface="Arial" pitchFamily="34" charset="0"/>
              </a:rPr>
              <a:t>khí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động</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457200"/>
            <a:ext cx="9144000" cy="461665"/>
          </a:xfrm>
          <a:prstGeom prst="rect">
            <a:avLst/>
          </a:prstGeom>
        </p:spPr>
        <p:txBody>
          <a:bodyPr wrap="square">
            <a:spAutoFit/>
          </a:bodyPr>
          <a:lstStyle/>
          <a:p>
            <a:r>
              <a:rPr lang="en-US" sz="2400" b="1" dirty="0" err="1" smtClean="0">
                <a:solidFill>
                  <a:srgbClr val="FF3399"/>
                </a:solidFill>
                <a:latin typeface="Arial" pitchFamily="34" charset="0"/>
                <a:cs typeface="Arial" pitchFamily="34" charset="0"/>
              </a:rPr>
              <a:t>Thùng</a:t>
            </a:r>
            <a:r>
              <a:rPr lang="en-US" sz="2400" b="1" dirty="0" smtClean="0">
                <a:solidFill>
                  <a:srgbClr val="FF3399"/>
                </a:solidFill>
                <a:latin typeface="Arial" pitchFamily="34" charset="0"/>
                <a:cs typeface="Arial" pitchFamily="34" charset="0"/>
              </a:rPr>
              <a:t> </a:t>
            </a:r>
            <a:r>
              <a:rPr lang="en-US" sz="2400" b="1" dirty="0" err="1" smtClean="0">
                <a:solidFill>
                  <a:srgbClr val="FF3399"/>
                </a:solidFill>
                <a:latin typeface="Arial" pitchFamily="34" charset="0"/>
                <a:cs typeface="Arial" pitchFamily="34" charset="0"/>
              </a:rPr>
              <a:t>nén</a:t>
            </a:r>
            <a:r>
              <a:rPr lang="vi-VN" sz="2400" b="1" dirty="0" smtClean="0">
                <a:solidFill>
                  <a:srgbClr val="FF3399"/>
                </a:solidFill>
                <a:latin typeface="Arial" pitchFamily="34" charset="0"/>
                <a:cs typeface="Arial" pitchFamily="34" charset="0"/>
              </a:rPr>
              <a:t>:</a:t>
            </a:r>
            <a:r>
              <a:rPr lang="en-US" sz="2400" b="1" dirty="0" smtClean="0">
                <a:solidFill>
                  <a:srgbClr val="FF3399"/>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Nguyên</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lý</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hoạt</a:t>
            </a:r>
            <a:r>
              <a:rPr lang="en-US" sz="2400" b="1" dirty="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động</a:t>
            </a:r>
            <a:r>
              <a:rPr lang="vi-VN" sz="2400" b="1" dirty="0">
                <a:solidFill>
                  <a:srgbClr val="0070C0"/>
                </a:solidFill>
                <a:latin typeface="Arial" pitchFamily="34" charset="0"/>
                <a:cs typeface="Arial" pitchFamily="34" charset="0"/>
              </a:rPr>
              <a:t> </a:t>
            </a:r>
            <a:r>
              <a:rPr lang="vi-VN" sz="2400" b="1" dirty="0" smtClean="0">
                <a:solidFill>
                  <a:srgbClr val="0070C0"/>
                </a:solidFill>
                <a:latin typeface="Arial" pitchFamily="34" charset="0"/>
                <a:cs typeface="Arial" pitchFamily="34" charset="0"/>
              </a:rPr>
              <a:t>và </a:t>
            </a:r>
            <a:r>
              <a:rPr lang="en-US" sz="2400" b="1" dirty="0" err="1" smtClean="0">
                <a:solidFill>
                  <a:srgbClr val="0070C0"/>
                </a:solidFill>
                <a:latin typeface="Arial" pitchFamily="34" charset="0"/>
                <a:cs typeface="Arial" pitchFamily="34" charset="0"/>
              </a:rPr>
              <a:t>Ưu-nhược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endParaRPr lang="en-US" sz="1600" dirty="0">
              <a:solidFill>
                <a:srgbClr val="0070C0"/>
              </a:solidFill>
              <a:latin typeface="Arial" pitchFamily="34" charset="0"/>
              <a:cs typeface="Arial" pitchFamily="34" charset="0"/>
            </a:endParaRPr>
          </a:p>
        </p:txBody>
      </p:sp>
      <p:sp>
        <p:nvSpPr>
          <p:cNvPr id="8" name="Rectangle 7"/>
          <p:cNvSpPr/>
          <p:nvPr/>
        </p:nvSpPr>
        <p:spPr>
          <a:xfrm>
            <a:off x="4130633" y="1143000"/>
            <a:ext cx="5013366" cy="3886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err="1" smtClean="0">
                <a:solidFill>
                  <a:schemeClr val="tx1"/>
                </a:solidFill>
                <a:latin typeface="Arial" pitchFamily="34" charset="0"/>
                <a:cs typeface="Arial" pitchFamily="34" charset="0"/>
              </a:rPr>
              <a:t>Thùng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hình</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trụ</a:t>
            </a:r>
            <a:r>
              <a:rPr lang="en-US" sz="2000" dirty="0" smtClean="0">
                <a:solidFill>
                  <a:schemeClr val="tx1"/>
                </a:solidFill>
                <a:latin typeface="Arial" pitchFamily="34" charset="0"/>
                <a:cs typeface="Arial" pitchFamily="34" charset="0"/>
              </a:rPr>
              <a:t> (1),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chảy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thùng</a:t>
            </a:r>
            <a:r>
              <a:rPr lang="en-US" sz="2000" dirty="0" smtClean="0">
                <a:solidFill>
                  <a:schemeClr val="tx1"/>
                </a:solidFill>
                <a:latin typeface="Arial" pitchFamily="34" charset="0"/>
                <a:cs typeface="Arial" pitchFamily="34" charset="0"/>
              </a:rPr>
              <a:t> qua van (2) </a:t>
            </a:r>
            <a:r>
              <a:rPr lang="en-US" sz="2000" dirty="0" err="1" smtClean="0">
                <a:solidFill>
                  <a:schemeClr val="tx1"/>
                </a:solidFill>
                <a:latin typeface="Arial" pitchFamily="34" charset="0"/>
                <a:cs typeface="Arial" pitchFamily="34" charset="0"/>
              </a:rPr>
              <a:t>khi</a:t>
            </a:r>
            <a:r>
              <a:rPr lang="en-US" sz="2000" dirty="0" smtClean="0">
                <a:solidFill>
                  <a:schemeClr val="tx1"/>
                </a:solidFill>
                <a:latin typeface="Arial" pitchFamily="34" charset="0"/>
                <a:cs typeface="Arial" pitchFamily="34" charset="0"/>
              </a:rPr>
              <a:t> van (4) </a:t>
            </a:r>
            <a:r>
              <a:rPr lang="en-US" sz="2000" dirty="0" err="1" smtClean="0">
                <a:solidFill>
                  <a:schemeClr val="tx1"/>
                </a:solidFill>
                <a:latin typeface="Arial" pitchFamily="34" charset="0"/>
                <a:cs typeface="Arial" pitchFamily="34" charset="0"/>
              </a:rPr>
              <a:t>mở</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khí</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quyển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Nếu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dùng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hút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thì</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đóng</a:t>
            </a:r>
            <a:r>
              <a:rPr lang="en-US" sz="2000" dirty="0" smtClean="0">
                <a:solidFill>
                  <a:schemeClr val="tx1"/>
                </a:solidFill>
                <a:latin typeface="Arial" pitchFamily="34" charset="0"/>
                <a:cs typeface="Arial" pitchFamily="34" charset="0"/>
              </a:rPr>
              <a:t> van (4), </a:t>
            </a:r>
            <a:r>
              <a:rPr lang="en-US" sz="2000" dirty="0" err="1" smtClean="0">
                <a:solidFill>
                  <a:schemeClr val="tx1"/>
                </a:solidFill>
                <a:latin typeface="Arial" pitchFamily="34" charset="0"/>
                <a:cs typeface="Arial" pitchFamily="34" charset="0"/>
              </a:rPr>
              <a:t>mở</a:t>
            </a:r>
            <a:r>
              <a:rPr lang="en-US" sz="2000" dirty="0" smtClean="0">
                <a:solidFill>
                  <a:schemeClr val="tx1"/>
                </a:solidFill>
                <a:latin typeface="Arial" pitchFamily="34" charset="0"/>
                <a:cs typeface="Arial" pitchFamily="34" charset="0"/>
              </a:rPr>
              <a:t> van (6)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nối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bơm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chân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đẩy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lên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cao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thì</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đóng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các</a:t>
            </a:r>
            <a:r>
              <a:rPr lang="en-US" sz="2000" dirty="0" smtClean="0">
                <a:solidFill>
                  <a:schemeClr val="tx1"/>
                </a:solidFill>
                <a:latin typeface="Arial" pitchFamily="34" charset="0"/>
                <a:cs typeface="Arial" pitchFamily="34" charset="0"/>
              </a:rPr>
              <a:t> van (4,6), </a:t>
            </a:r>
            <a:r>
              <a:rPr lang="en-US" sz="2000" dirty="0" err="1" smtClean="0">
                <a:solidFill>
                  <a:schemeClr val="tx1"/>
                </a:solidFill>
                <a:latin typeface="Arial" pitchFamily="34" charset="0"/>
                <a:cs typeface="Arial" pitchFamily="34" charset="0"/>
              </a:rPr>
              <a:t>mở</a:t>
            </a:r>
            <a:r>
              <a:rPr lang="en-US" sz="2000" dirty="0" smtClean="0">
                <a:solidFill>
                  <a:schemeClr val="tx1"/>
                </a:solidFill>
                <a:latin typeface="Arial" pitchFamily="34" charset="0"/>
                <a:cs typeface="Arial" pitchFamily="34" charset="0"/>
              </a:rPr>
              <a:t> van (5) </a:t>
            </a:r>
            <a:r>
              <a:rPr lang="en-US" sz="2000" dirty="0" err="1" smtClean="0">
                <a:solidFill>
                  <a:schemeClr val="tx1"/>
                </a:solidFill>
                <a:latin typeface="Arial" pitchFamily="34" charset="0"/>
                <a:cs typeface="Arial" pitchFamily="34" charset="0"/>
              </a:rPr>
              <a:t>thông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với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ống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đẩy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van (3)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nén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khí</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vào</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Thùng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nén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làm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việc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gián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đoạn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có</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thiết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kế</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làm</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việc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liên</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tục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Sau</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khi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đẩy</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hết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chất</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lỏng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các</a:t>
            </a:r>
            <a:r>
              <a:rPr lang="en-US" sz="2000" dirty="0" smtClean="0">
                <a:solidFill>
                  <a:schemeClr val="tx1"/>
                </a:solidFill>
                <a:latin typeface="Arial" pitchFamily="34" charset="0"/>
                <a:cs typeface="Arial" pitchFamily="34" charset="0"/>
              </a:rPr>
              <a:t> van (3,5) </a:t>
            </a:r>
            <a:r>
              <a:rPr lang="en-US" sz="2000" dirty="0" err="1" smtClean="0">
                <a:solidFill>
                  <a:schemeClr val="tx1"/>
                </a:solidFill>
                <a:latin typeface="Arial" pitchFamily="34" charset="0"/>
                <a:cs typeface="Arial" pitchFamily="34" charset="0"/>
              </a:rPr>
              <a:t>được</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đóng</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lại</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và</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mở</a:t>
            </a:r>
            <a:r>
              <a:rPr lang="en-US" sz="2000" dirty="0" smtClean="0">
                <a:solidFill>
                  <a:schemeClr val="tx1"/>
                </a:solidFill>
                <a:latin typeface="Arial" pitchFamily="34" charset="0"/>
                <a:cs typeface="Arial" pitchFamily="34" charset="0"/>
              </a:rPr>
              <a:t> van (4) </a:t>
            </a:r>
            <a:r>
              <a:rPr lang="en-US" sz="2000" dirty="0" err="1" smtClean="0">
                <a:solidFill>
                  <a:schemeClr val="tx1"/>
                </a:solidFill>
                <a:latin typeface="Arial" pitchFamily="34" charset="0"/>
                <a:cs typeface="Arial" pitchFamily="34" charset="0"/>
              </a:rPr>
              <a:t>để</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xả</a:t>
            </a:r>
            <a:r>
              <a:rPr lang="en-US" sz="2000" dirty="0" smtClean="0">
                <a:solidFill>
                  <a:schemeClr val="tx1"/>
                </a:solidFill>
                <a:latin typeface="Arial" pitchFamily="34" charset="0"/>
                <a:cs typeface="Arial" pitchFamily="34" charset="0"/>
              </a:rPr>
              <a:t> </a:t>
            </a:r>
            <a:r>
              <a:rPr lang="en-US" sz="2000" dirty="0" err="1" smtClean="0">
                <a:solidFill>
                  <a:schemeClr val="tx1"/>
                </a:solidFill>
                <a:latin typeface="Arial" pitchFamily="34" charset="0"/>
                <a:cs typeface="Arial" pitchFamily="34" charset="0"/>
              </a:rPr>
              <a:t>áp</a:t>
            </a:r>
            <a:r>
              <a:rPr lang="en-US" sz="2000" dirty="0" smtClean="0">
                <a:solidFill>
                  <a:schemeClr val="tx1"/>
                </a:solidFill>
                <a:latin typeface="Arial" pitchFamily="34" charset="0"/>
                <a:cs typeface="Arial" pitchFamily="34" charset="0"/>
              </a:rPr>
              <a:t>. </a:t>
            </a:r>
          </a:p>
        </p:txBody>
      </p:sp>
      <p:sp>
        <p:nvSpPr>
          <p:cNvPr id="9" name="Rectangle 8"/>
          <p:cNvSpPr/>
          <p:nvPr/>
        </p:nvSpPr>
        <p:spPr>
          <a:xfrm>
            <a:off x="0" y="5257800"/>
            <a:ext cx="9198430" cy="1631216"/>
          </a:xfrm>
          <a:prstGeom prst="rect">
            <a:avLst/>
          </a:prstGeom>
        </p:spPr>
        <p:txBody>
          <a:bodyPr wrap="square">
            <a:spAutoFit/>
          </a:bodyPr>
          <a:lstStyle/>
          <a:p>
            <a:pPr algn="just"/>
            <a:r>
              <a:rPr lang="en-US" sz="2000" b="1" dirty="0" err="1">
                <a:solidFill>
                  <a:srgbClr val="006666"/>
                </a:solidFill>
                <a:latin typeface="Arial" pitchFamily="34" charset="0"/>
                <a:cs typeface="Arial" pitchFamily="34" charset="0"/>
              </a:rPr>
              <a:t>Ưu</a:t>
            </a:r>
            <a:r>
              <a:rPr lang="en-US" sz="2000" b="1" dirty="0">
                <a:solidFill>
                  <a:srgbClr val="006666"/>
                </a:solidFill>
                <a:latin typeface="Arial" pitchFamily="34" charset="0"/>
                <a:cs typeface="Arial" pitchFamily="34" charset="0"/>
              </a:rPr>
              <a:t> </a:t>
            </a:r>
            <a:r>
              <a:rPr lang="en-US" sz="2000" b="1" dirty="0" err="1">
                <a:solidFill>
                  <a:srgbClr val="006666"/>
                </a:solidFill>
                <a:latin typeface="Arial" pitchFamily="34" charset="0"/>
                <a:cs typeface="Arial" pitchFamily="34" charset="0"/>
              </a:rPr>
              <a:t>điểm</a:t>
            </a:r>
            <a:r>
              <a:rPr lang="en-US" sz="2000" b="1" dirty="0">
                <a:solidFill>
                  <a:srgbClr val="006666"/>
                </a:solidFill>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bộ</a:t>
            </a:r>
            <a:r>
              <a:rPr lang="en-US" sz="2000" dirty="0">
                <a:latin typeface="Arial" pitchFamily="34" charset="0"/>
                <a:cs typeface="Arial" pitchFamily="34" charset="0"/>
              </a:rPr>
              <a:t> </a:t>
            </a:r>
            <a:r>
              <a:rPr lang="en-US" sz="2000" dirty="0" err="1">
                <a:latin typeface="Arial" pitchFamily="34" charset="0"/>
                <a:cs typeface="Arial" pitchFamily="34" charset="0"/>
              </a:rPr>
              <a:t>phận</a:t>
            </a:r>
            <a:r>
              <a:rPr lang="en-US" sz="2000" dirty="0">
                <a:latin typeface="Arial" pitchFamily="34" charset="0"/>
                <a:cs typeface="Arial" pitchFamily="34" charset="0"/>
              </a:rPr>
              <a:t> </a:t>
            </a:r>
            <a:r>
              <a:rPr lang="en-US" sz="2000" dirty="0" err="1">
                <a:latin typeface="Arial" pitchFamily="34" charset="0"/>
                <a:cs typeface="Arial" pitchFamily="34" charset="0"/>
              </a:rPr>
              <a:t>truyền</a:t>
            </a:r>
            <a:r>
              <a:rPr lang="en-US" sz="2000" dirty="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chế</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bằng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lót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bơm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lỏng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an </a:t>
            </a:r>
            <a:r>
              <a:rPr lang="en-US" sz="2000" dirty="0" err="1" smtClean="0">
                <a:latin typeface="Arial" pitchFamily="34" charset="0"/>
                <a:cs typeface="Arial" pitchFamily="34" charset="0"/>
              </a:rPr>
              <a:t>mòn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algn="just"/>
            <a:r>
              <a:rPr lang="en-US" sz="2000" b="1" dirty="0" err="1">
                <a:latin typeface="Arial" pitchFamily="34" charset="0"/>
                <a:cs typeface="Arial" pitchFamily="34" charset="0"/>
              </a:rPr>
              <a:t>Nhược</a:t>
            </a:r>
            <a:r>
              <a:rPr lang="en-US" sz="2000" b="1" dirty="0">
                <a:latin typeface="Arial" pitchFamily="34" charset="0"/>
                <a:cs typeface="Arial" pitchFamily="34" charset="0"/>
              </a:rPr>
              <a:t> </a:t>
            </a:r>
            <a:r>
              <a:rPr lang="en-US" sz="2000" b="1" dirty="0" err="1">
                <a:latin typeface="Arial" pitchFamily="34" charset="0"/>
                <a:cs typeface="Arial" pitchFamily="34" charset="0"/>
              </a:rPr>
              <a:t>điểm</a:t>
            </a:r>
            <a:r>
              <a:rPr lang="en-US" sz="2000" b="1" dirty="0">
                <a:latin typeface="Arial" pitchFamily="34" charset="0"/>
                <a:cs typeface="Arial" pitchFamily="34" charset="0"/>
              </a:rPr>
              <a:t>: </a:t>
            </a:r>
            <a:r>
              <a:rPr lang="vi-VN" sz="2000" dirty="0" smtClean="0">
                <a:latin typeface="Arial" pitchFamily="34" charset="0"/>
                <a:cs typeface="Arial" pitchFamily="34" charset="0"/>
              </a:rPr>
              <a:t>cồng kềnh, h</a:t>
            </a:r>
            <a:r>
              <a:rPr lang="en-US" sz="2000" dirty="0" err="1" smtClean="0">
                <a:latin typeface="Arial" pitchFamily="34" charset="0"/>
                <a:cs typeface="Arial" pitchFamily="34" charset="0"/>
              </a:rPr>
              <a:t>iệu</a:t>
            </a:r>
            <a:r>
              <a:rPr lang="en-US" sz="2000" dirty="0" smtClean="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a:latin typeface="Arial" pitchFamily="34" charset="0"/>
                <a:cs typeface="Arial" pitchFamily="34" charset="0"/>
              </a:rPr>
              <a:t>thấp</a:t>
            </a:r>
            <a:r>
              <a:rPr lang="en-US" sz="2000" dirty="0">
                <a:latin typeface="Arial" pitchFamily="34" charset="0"/>
                <a:cs typeface="Arial" pitchFamily="34" charset="0"/>
              </a:rPr>
              <a:t> </a:t>
            </a:r>
            <a:r>
              <a:rPr lang="en-US" sz="2000" dirty="0" smtClean="0">
                <a:latin typeface="Arial" pitchFamily="34" charset="0"/>
                <a:cs typeface="Arial" pitchFamily="34" charset="0"/>
              </a:rPr>
              <a:t>(</a:t>
            </a:r>
            <a:r>
              <a:rPr lang="vi-VN" sz="2000" dirty="0" smtClean="0">
                <a:latin typeface="Arial" pitchFamily="34" charset="0"/>
                <a:cs typeface="Arial" pitchFamily="34" charset="0"/>
              </a:rPr>
              <a:t>1</a:t>
            </a:r>
            <a:r>
              <a:rPr lang="en-US" sz="2000" dirty="0" smtClean="0">
                <a:latin typeface="Arial" pitchFamily="34" charset="0"/>
                <a:cs typeface="Arial" pitchFamily="34" charset="0"/>
              </a:rPr>
              <a:t>5÷</a:t>
            </a:r>
            <a:r>
              <a:rPr lang="vi-VN" sz="2000" dirty="0" smtClean="0">
                <a:latin typeface="Arial" pitchFamily="34" charset="0"/>
                <a:cs typeface="Arial" pitchFamily="34" charset="0"/>
              </a:rPr>
              <a:t>20</a:t>
            </a:r>
            <a:r>
              <a:rPr lang="en-US" sz="2000" dirty="0" smtClean="0">
                <a:latin typeface="Arial" pitchFamily="34" charset="0"/>
                <a:cs typeface="Arial" pitchFamily="34" charset="0"/>
              </a:rPr>
              <a:t> </a:t>
            </a:r>
            <a:r>
              <a:rPr lang="en-US" sz="2000" dirty="0">
                <a:latin typeface="Arial" pitchFamily="34" charset="0"/>
                <a:cs typeface="Arial" pitchFamily="34" charset="0"/>
              </a:rPr>
              <a:t>%), </a:t>
            </a:r>
            <a:r>
              <a:rPr lang="en-US" sz="2000" dirty="0" err="1">
                <a:latin typeface="Arial" pitchFamily="34" charset="0"/>
                <a:cs typeface="Arial" pitchFamily="34" charset="0"/>
              </a:rPr>
              <a:t>năng</a:t>
            </a:r>
            <a:r>
              <a:rPr lang="en-US" sz="2000" dirty="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smtClean="0">
                <a:latin typeface="Arial" pitchFamily="34" charset="0"/>
                <a:cs typeface="Arial" pitchFamily="34" charset="0"/>
              </a:rPr>
              <a:t>nhỏ</a:t>
            </a:r>
            <a:r>
              <a:rPr lang="vi-VN" sz="2000" dirty="0" smtClean="0">
                <a:latin typeface="Arial" pitchFamily="34" charset="0"/>
                <a:cs typeface="Arial" pitchFamily="34" charset="0"/>
              </a:rPr>
              <a:t> (45 m</a:t>
            </a:r>
            <a:r>
              <a:rPr lang="vi-VN" sz="2000" baseline="30000" dirty="0" smtClean="0">
                <a:latin typeface="Arial" pitchFamily="34" charset="0"/>
                <a:cs typeface="Arial" pitchFamily="34" charset="0"/>
              </a:rPr>
              <a:t>3</a:t>
            </a:r>
            <a:r>
              <a:rPr lang="vi-VN" sz="2000" dirty="0" smtClean="0">
                <a:latin typeface="Arial" pitchFamily="34" charset="0"/>
                <a:cs typeface="Arial" pitchFamily="34" charset="0"/>
              </a:rPr>
              <a:t>/h)</a:t>
            </a:r>
            <a:r>
              <a:rPr lang="en-US" sz="2000" dirty="0" smtClean="0">
                <a:latin typeface="Arial" pitchFamily="34" charset="0"/>
                <a:cs typeface="Arial" pitchFamily="34" charset="0"/>
              </a:rPr>
              <a:t>, </a:t>
            </a:r>
            <a:r>
              <a:rPr lang="vi-VN" sz="2000" dirty="0" smtClean="0">
                <a:latin typeface="Arial" pitchFamily="34" charset="0"/>
                <a:cs typeface="Arial" pitchFamily="34" charset="0"/>
              </a:rPr>
              <a:t>lưu lượng bơm không đều.</a:t>
            </a:r>
            <a:endParaRPr lang="en-US" sz="2000" dirty="0">
              <a:latin typeface="Arial" pitchFamily="34" charset="0"/>
              <a:cs typeface="Arial" pitchFamily="34" charset="0"/>
            </a:endParaRPr>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72</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35789811"/>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5</a:t>
            </a:r>
            <a:r>
              <a:rPr lang="vi-VN" sz="3200" b="1" dirty="0" smtClean="0">
                <a:solidFill>
                  <a:srgbClr val="0000FF"/>
                </a:solidFill>
                <a:latin typeface="Arial" pitchFamily="34" charset="0"/>
                <a:cs typeface="Arial" pitchFamily="34" charset="0"/>
              </a:rPr>
              <a:t> Bơm </a:t>
            </a:r>
            <a:r>
              <a:rPr lang="en-US" sz="3200" b="1" dirty="0" err="1" smtClean="0">
                <a:solidFill>
                  <a:srgbClr val="0000FF"/>
                </a:solidFill>
                <a:latin typeface="Arial" pitchFamily="34" charset="0"/>
                <a:cs typeface="Arial" pitchFamily="34" charset="0"/>
              </a:rPr>
              <a:t>khí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động</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 y="457200"/>
            <a:ext cx="9144000" cy="461665"/>
          </a:xfrm>
          <a:prstGeom prst="rect">
            <a:avLst/>
          </a:prstGeom>
        </p:spPr>
        <p:txBody>
          <a:bodyPr wrap="square">
            <a:spAutoFit/>
          </a:bodyPr>
          <a:lstStyle/>
          <a:p>
            <a:r>
              <a:rPr lang="en-US" sz="2400" b="1" dirty="0" err="1" smtClean="0">
                <a:solidFill>
                  <a:srgbClr val="FF0066"/>
                </a:solidFill>
                <a:latin typeface="Arial" pitchFamily="34" charset="0"/>
                <a:cs typeface="Arial" pitchFamily="34" charset="0"/>
              </a:rPr>
              <a:t>Xiphông</a:t>
            </a:r>
            <a:r>
              <a:rPr lang="vi-VN" sz="2400" b="1" dirty="0" smtClean="0">
                <a:solidFill>
                  <a:srgbClr val="FF0066"/>
                </a:solidFill>
                <a:latin typeface="Arial" pitchFamily="34" charset="0"/>
                <a:cs typeface="Arial" pitchFamily="34" charset="0"/>
              </a:rPr>
              <a:t>:</a:t>
            </a:r>
            <a:r>
              <a:rPr lang="en-US" sz="2400" b="1" dirty="0" smtClean="0">
                <a:solidFill>
                  <a:srgbClr val="FF3399"/>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Nguyên</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lý</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hoạt</a:t>
            </a:r>
            <a:r>
              <a:rPr lang="en-US" sz="2400" b="1" dirty="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động</a:t>
            </a:r>
            <a:endParaRPr lang="en-US" sz="1600" dirty="0">
              <a:solidFill>
                <a:srgbClr val="0070C0"/>
              </a:solidFill>
              <a:latin typeface="Arial" pitchFamily="34" charset="0"/>
              <a:cs typeface="Arial" pitchFamily="34" charset="0"/>
            </a:endParaRPr>
          </a:p>
        </p:txBody>
      </p:sp>
      <p:sp>
        <p:nvSpPr>
          <p:cNvPr id="8" name="Rectangle 7"/>
          <p:cNvSpPr/>
          <p:nvPr/>
        </p:nvSpPr>
        <p:spPr>
          <a:xfrm>
            <a:off x="-7258" y="2238216"/>
            <a:ext cx="5172923" cy="4467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err="1" smtClean="0">
                <a:solidFill>
                  <a:schemeClr val="tx1"/>
                </a:solidFill>
                <a:latin typeface="Arial" pitchFamily="34" charset="0"/>
                <a:cs typeface="Arial" pitchFamily="34" charset="0"/>
              </a:rPr>
              <a:t>Nguyên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lý</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hoạt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động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chất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phải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chiếm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đầy</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(2). </a:t>
            </a:r>
            <a:r>
              <a:rPr lang="en-US" sz="2400" dirty="0" err="1" smtClean="0">
                <a:solidFill>
                  <a:schemeClr val="tx1"/>
                </a:solidFill>
                <a:latin typeface="Arial" pitchFamily="34" charset="0"/>
                <a:cs typeface="Arial" pitchFamily="34" charset="0"/>
              </a:rPr>
              <a:t>Khóa</a:t>
            </a:r>
            <a:r>
              <a:rPr lang="en-US" sz="2400" dirty="0" smtClean="0">
                <a:solidFill>
                  <a:schemeClr val="tx1"/>
                </a:solidFill>
                <a:latin typeface="Arial" pitchFamily="34" charset="0"/>
                <a:cs typeface="Arial" pitchFamily="34" charset="0"/>
              </a:rPr>
              <a:t> van (5) </a:t>
            </a:r>
            <a:r>
              <a:rPr lang="en-US" sz="2400" dirty="0" err="1" smtClean="0">
                <a:solidFill>
                  <a:schemeClr val="tx1"/>
                </a:solidFill>
                <a:latin typeface="Arial" pitchFamily="34" charset="0"/>
                <a:cs typeface="Arial" pitchFamily="34" charset="0"/>
              </a:rPr>
              <a:t>và</a:t>
            </a:r>
            <a:r>
              <a:rPr lang="en-US" sz="2400" dirty="0" smtClean="0">
                <a:solidFill>
                  <a:schemeClr val="tx1"/>
                </a:solidFill>
                <a:latin typeface="Arial" pitchFamily="34" charset="0"/>
                <a:cs typeface="Arial" pitchFamily="34" charset="0"/>
              </a:rPr>
              <a:t> (3), </a:t>
            </a:r>
            <a:r>
              <a:rPr lang="en-US" sz="2400" dirty="0" err="1" smtClean="0">
                <a:solidFill>
                  <a:schemeClr val="tx1"/>
                </a:solidFill>
                <a:latin typeface="Arial" pitchFamily="34" charset="0"/>
                <a:cs typeface="Arial" pitchFamily="34" charset="0"/>
              </a:rPr>
              <a:t>mở</a:t>
            </a:r>
            <a:r>
              <a:rPr lang="en-US" sz="2400" dirty="0" smtClean="0">
                <a:solidFill>
                  <a:schemeClr val="tx1"/>
                </a:solidFill>
                <a:latin typeface="Arial" pitchFamily="34" charset="0"/>
                <a:cs typeface="Arial" pitchFamily="34" charset="0"/>
              </a:rPr>
              <a:t> van (4) </a:t>
            </a:r>
            <a:r>
              <a:rPr lang="en-US" sz="2400" dirty="0" err="1" smtClean="0">
                <a:solidFill>
                  <a:schemeClr val="tx1"/>
                </a:solidFill>
                <a:latin typeface="Arial" pitchFamily="34" charset="0"/>
                <a:cs typeface="Arial" pitchFamily="34" charset="0"/>
              </a:rPr>
              <a:t>cho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bơm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chân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không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hút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chất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vào</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đầy</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(2) (</a:t>
            </a:r>
            <a:r>
              <a:rPr lang="en-US" sz="2400" dirty="0" err="1" smtClean="0">
                <a:solidFill>
                  <a:schemeClr val="tx1"/>
                </a:solidFill>
                <a:latin typeface="Arial" pitchFamily="34" charset="0"/>
                <a:cs typeface="Arial" pitchFamily="34" charset="0"/>
              </a:rPr>
              <a:t>xem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kính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quan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sát</a:t>
            </a:r>
            <a:r>
              <a:rPr lang="en-US" sz="2400" dirty="0" smtClean="0">
                <a:solidFill>
                  <a:schemeClr val="tx1"/>
                </a:solidFill>
                <a:latin typeface="Arial" pitchFamily="34" charset="0"/>
                <a:cs typeface="Arial" pitchFamily="34" charset="0"/>
              </a:rPr>
              <a:t> (6)) </a:t>
            </a:r>
            <a:r>
              <a:rPr lang="en-US" sz="2400" dirty="0" err="1" smtClean="0">
                <a:solidFill>
                  <a:schemeClr val="tx1"/>
                </a:solidFill>
                <a:latin typeface="Arial" pitchFamily="34" charset="0"/>
                <a:cs typeface="Arial" pitchFamily="34" charset="0"/>
              </a:rPr>
              <a:t>thì</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mở</a:t>
            </a:r>
            <a:r>
              <a:rPr lang="en-US" sz="2400" dirty="0" smtClean="0">
                <a:solidFill>
                  <a:schemeClr val="tx1"/>
                </a:solidFill>
                <a:latin typeface="Arial" pitchFamily="34" charset="0"/>
                <a:cs typeface="Arial" pitchFamily="34" charset="0"/>
              </a:rPr>
              <a:t> van (3) </a:t>
            </a:r>
            <a:r>
              <a:rPr lang="en-US" sz="2400" dirty="0" err="1" smtClean="0">
                <a:solidFill>
                  <a:schemeClr val="tx1"/>
                </a:solidFill>
                <a:latin typeface="Arial" pitchFamily="34" charset="0"/>
                <a:cs typeface="Arial" pitchFamily="34" charset="0"/>
              </a:rPr>
              <a:t>và</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đóng</a:t>
            </a:r>
            <a:r>
              <a:rPr lang="en-US" sz="2400" dirty="0" smtClean="0">
                <a:solidFill>
                  <a:schemeClr val="tx1"/>
                </a:solidFill>
                <a:latin typeface="Arial" pitchFamily="34" charset="0"/>
                <a:cs typeface="Arial" pitchFamily="34" charset="0"/>
              </a:rPr>
              <a:t> van (4). </a:t>
            </a:r>
            <a:r>
              <a:rPr lang="en-US" sz="2400" dirty="0" err="1" smtClean="0">
                <a:solidFill>
                  <a:schemeClr val="tx1"/>
                </a:solidFill>
                <a:latin typeface="Arial" pitchFamily="34" charset="0"/>
                <a:cs typeface="Arial" pitchFamily="34" charset="0"/>
              </a:rPr>
              <a:t>Khi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đó</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chất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trong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bình</a:t>
            </a:r>
            <a:r>
              <a:rPr lang="en-US" sz="2400" dirty="0" smtClean="0">
                <a:solidFill>
                  <a:schemeClr val="tx1"/>
                </a:solidFill>
                <a:latin typeface="Arial" pitchFamily="34" charset="0"/>
                <a:cs typeface="Arial" pitchFamily="34" charset="0"/>
              </a:rPr>
              <a:t> (1) </a:t>
            </a:r>
            <a:r>
              <a:rPr lang="en-US" sz="2400" dirty="0" err="1" smtClean="0">
                <a:solidFill>
                  <a:schemeClr val="tx1"/>
                </a:solidFill>
                <a:latin typeface="Arial" pitchFamily="34" charset="0"/>
                <a:cs typeface="Arial" pitchFamily="34" charset="0"/>
              </a:rPr>
              <a:t>sẽ</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chảy</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liên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tục</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ra</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ngoài</a:t>
            </a:r>
            <a:r>
              <a:rPr lang="en-US" sz="2400" dirty="0" smtClean="0">
                <a:solidFill>
                  <a:schemeClr val="tx1"/>
                </a:solidFill>
                <a:latin typeface="Arial" pitchFamily="34" charset="0"/>
                <a:cs typeface="Arial" pitchFamily="34" charset="0"/>
              </a:rPr>
              <a:t> qua van (3) </a:t>
            </a:r>
            <a:r>
              <a:rPr lang="en-US" sz="2400" dirty="0" err="1" smtClean="0">
                <a:solidFill>
                  <a:schemeClr val="tx1"/>
                </a:solidFill>
                <a:latin typeface="Arial" pitchFamily="34" charset="0"/>
                <a:cs typeface="Arial" pitchFamily="34" charset="0"/>
              </a:rPr>
              <a:t>nhờ</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chênh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lệch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mức</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chất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lỏng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trong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bình</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chứa</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và</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đầu</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ống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dẫn</a:t>
            </a:r>
            <a:r>
              <a:rPr lang="en-US" sz="2400" dirty="0" smtClean="0">
                <a:solidFill>
                  <a:schemeClr val="tx1"/>
                </a:solidFill>
                <a:latin typeface="Arial" pitchFamily="34" charset="0"/>
                <a:cs typeface="Arial" pitchFamily="34" charset="0"/>
              </a:rPr>
              <a:t> H</a:t>
            </a:r>
            <a:r>
              <a:rPr lang="en-US" sz="2400" baseline="-25000" dirty="0" smtClean="0">
                <a:solidFill>
                  <a:schemeClr val="tx1"/>
                </a:solidFill>
                <a:latin typeface="Arial" pitchFamily="34" charset="0"/>
                <a:cs typeface="Arial" pitchFamily="34" charset="0"/>
              </a:rPr>
              <a:t>2</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Muốn</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bơm</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ngừng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hoạt</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động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thì</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mở</a:t>
            </a:r>
            <a:r>
              <a:rPr lang="en-US" sz="2400" dirty="0" smtClean="0">
                <a:solidFill>
                  <a:schemeClr val="tx1"/>
                </a:solidFill>
                <a:latin typeface="Arial" pitchFamily="34" charset="0"/>
                <a:cs typeface="Arial" pitchFamily="34" charset="0"/>
              </a:rPr>
              <a:t> van (5) </a:t>
            </a:r>
            <a:r>
              <a:rPr lang="en-US" sz="2400" dirty="0" err="1" smtClean="0">
                <a:solidFill>
                  <a:schemeClr val="tx1"/>
                </a:solidFill>
                <a:latin typeface="Arial" pitchFamily="34" charset="0"/>
                <a:cs typeface="Arial" pitchFamily="34" charset="0"/>
              </a:rPr>
              <a:t>thông</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với</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khí</a:t>
            </a:r>
            <a:r>
              <a:rPr lang="en-US" sz="2400" dirty="0" smtClean="0">
                <a:solidFill>
                  <a:schemeClr val="tx1"/>
                </a:solidFill>
                <a:latin typeface="Arial" pitchFamily="34" charset="0"/>
                <a:cs typeface="Arial" pitchFamily="34" charset="0"/>
              </a:rPr>
              <a:t> </a:t>
            </a:r>
            <a:r>
              <a:rPr lang="en-US" sz="2400" dirty="0" err="1" smtClean="0">
                <a:solidFill>
                  <a:schemeClr val="tx1"/>
                </a:solidFill>
                <a:latin typeface="Arial" pitchFamily="34" charset="0"/>
                <a:cs typeface="Arial" pitchFamily="34" charset="0"/>
              </a:rPr>
              <a:t>trời</a:t>
            </a:r>
            <a:r>
              <a:rPr lang="en-US" sz="2400" dirty="0" smtClean="0">
                <a:solidFill>
                  <a:schemeClr val="tx1"/>
                </a:solidFill>
                <a:latin typeface="Arial" pitchFamily="34" charset="0"/>
                <a:cs typeface="Arial" pitchFamily="34" charset="0"/>
              </a:rPr>
              <a: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5665" y="1905000"/>
            <a:ext cx="3978335" cy="4709049"/>
          </a:xfrm>
          <a:prstGeom prst="rect">
            <a:avLst/>
          </a:prstGeom>
          <a:noFill/>
          <a:ln>
            <a:noFill/>
          </a:ln>
          <a:effectLst/>
          <a:scene3d>
            <a:camera prst="orthographicFront">
              <a:rot lat="0" lon="0" rev="6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0886" y="961687"/>
            <a:ext cx="9133113" cy="1200329"/>
          </a:xfrm>
          <a:prstGeom prst="rect">
            <a:avLst/>
          </a:prstGeom>
        </p:spPr>
        <p:txBody>
          <a:bodyPr wrap="square">
            <a:spAutoFit/>
          </a:bodyPr>
          <a:lstStyle/>
          <a:p>
            <a:pPr algn="just"/>
            <a:r>
              <a:rPr lang="en-US" sz="2400" dirty="0" err="1">
                <a:latin typeface="Arial" pitchFamily="34" charset="0"/>
                <a:cs typeface="Arial" pitchFamily="34" charset="0"/>
              </a:rPr>
              <a:t>Là</a:t>
            </a:r>
            <a:r>
              <a:rPr lang="en-US" sz="2400" dirty="0">
                <a:latin typeface="Arial" pitchFamily="34" charset="0"/>
                <a:cs typeface="Arial" pitchFamily="34" charset="0"/>
              </a:rPr>
              <a:t> </a:t>
            </a:r>
            <a:r>
              <a:rPr lang="en-US" sz="2400" dirty="0" err="1">
                <a:latin typeface="Arial" pitchFamily="34" charset="0"/>
                <a:cs typeface="Arial" pitchFamily="34" charset="0"/>
              </a:rPr>
              <a:t>loại</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 </a:t>
            </a:r>
            <a:r>
              <a:rPr lang="en-US" sz="2400" dirty="0" err="1">
                <a:latin typeface="Arial" pitchFamily="34" charset="0"/>
                <a:cs typeface="Arial" pitchFamily="34" charset="0"/>
              </a:rPr>
              <a:t>đơn</a:t>
            </a:r>
            <a:r>
              <a:rPr lang="en-US" sz="2400" dirty="0">
                <a:latin typeface="Arial" pitchFamily="34" charset="0"/>
                <a:cs typeface="Arial" pitchFamily="34" charset="0"/>
              </a:rPr>
              <a:t> </a:t>
            </a:r>
            <a:r>
              <a:rPr lang="en-US" sz="2400" dirty="0" err="1">
                <a:latin typeface="Arial" pitchFamily="34" charset="0"/>
                <a:cs typeface="Arial" pitchFamily="34" charset="0"/>
              </a:rPr>
              <a:t>giản</a:t>
            </a:r>
            <a:r>
              <a:rPr lang="en-US" sz="2400" dirty="0">
                <a:latin typeface="Arial" pitchFamily="34" charset="0"/>
                <a:cs typeface="Arial" pitchFamily="34" charset="0"/>
              </a:rPr>
              <a:t> </a:t>
            </a:r>
            <a:r>
              <a:rPr lang="en-US" sz="2400" dirty="0" err="1">
                <a:latin typeface="Arial" pitchFamily="34" charset="0"/>
                <a:cs typeface="Arial" pitchFamily="34" charset="0"/>
              </a:rPr>
              <a:t>nhất</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vận</a:t>
            </a:r>
            <a:r>
              <a:rPr lang="en-US" sz="2400" dirty="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chất</a:t>
            </a:r>
            <a:r>
              <a:rPr lang="en-US" sz="2400" dirty="0">
                <a:latin typeface="Arial" pitchFamily="34" charset="0"/>
                <a:cs typeface="Arial" pitchFamily="34" charset="0"/>
              </a:rPr>
              <a:t> </a:t>
            </a:r>
            <a:r>
              <a:rPr lang="en-US" sz="2400" dirty="0" err="1">
                <a:latin typeface="Arial" pitchFamily="34" charset="0"/>
                <a:cs typeface="Arial" pitchFamily="34" charset="0"/>
              </a:rPr>
              <a:t>lỏng</a:t>
            </a:r>
            <a:r>
              <a:rPr lang="en-US" sz="2400" dirty="0">
                <a:latin typeface="Arial" pitchFamily="34" charset="0"/>
                <a:cs typeface="Arial" pitchFamily="34" charset="0"/>
              </a:rPr>
              <a:t> </a:t>
            </a:r>
            <a:r>
              <a:rPr lang="en-US" sz="2400" dirty="0" err="1">
                <a:latin typeface="Arial" pitchFamily="34" charset="0"/>
                <a:cs typeface="Arial" pitchFamily="34" charset="0"/>
              </a:rPr>
              <a:t>dựa</a:t>
            </a:r>
            <a:r>
              <a:rPr lang="en-US" sz="2400" dirty="0">
                <a:latin typeface="Arial" pitchFamily="34" charset="0"/>
                <a:cs typeface="Arial" pitchFamily="34" charset="0"/>
              </a:rPr>
              <a:t> </a:t>
            </a:r>
            <a:r>
              <a:rPr lang="en-US" sz="2400" dirty="0" err="1">
                <a:latin typeface="Arial" pitchFamily="34" charset="0"/>
                <a:cs typeface="Arial" pitchFamily="34" charset="0"/>
              </a:rPr>
              <a:t>trên</a:t>
            </a:r>
            <a:r>
              <a:rPr lang="en-US" sz="2400" dirty="0">
                <a:latin typeface="Arial" pitchFamily="34" charset="0"/>
                <a:cs typeface="Arial" pitchFamily="34" charset="0"/>
              </a:rPr>
              <a:t> </a:t>
            </a:r>
            <a:r>
              <a:rPr lang="en-US" sz="2400" dirty="0" err="1">
                <a:latin typeface="Arial" pitchFamily="34" charset="0"/>
                <a:cs typeface="Arial" pitchFamily="34" charset="0"/>
              </a:rPr>
              <a:t>nguyên</a:t>
            </a:r>
            <a:r>
              <a:rPr lang="en-US" sz="2400" dirty="0">
                <a:latin typeface="Arial" pitchFamily="34" charset="0"/>
                <a:cs typeface="Arial" pitchFamily="34" charset="0"/>
              </a:rPr>
              <a:t> </a:t>
            </a:r>
            <a:r>
              <a:rPr lang="en-US" sz="2400" dirty="0" err="1">
                <a:latin typeface="Arial" pitchFamily="34" charset="0"/>
                <a:cs typeface="Arial" pitchFamily="34" charset="0"/>
              </a:rPr>
              <a:t>tắc</a:t>
            </a:r>
            <a:r>
              <a:rPr lang="en-US" sz="2400" dirty="0">
                <a:latin typeface="Arial" pitchFamily="34" charset="0"/>
                <a:cs typeface="Arial" pitchFamily="34" charset="0"/>
              </a:rPr>
              <a:t> </a:t>
            </a:r>
            <a:r>
              <a:rPr lang="en-US" sz="2400" dirty="0" err="1">
                <a:latin typeface="Arial" pitchFamily="34" charset="0"/>
                <a:cs typeface="Arial" pitchFamily="34" charset="0"/>
              </a:rPr>
              <a:t>chênh</a:t>
            </a:r>
            <a:r>
              <a:rPr lang="en-US" sz="2400" dirty="0">
                <a:latin typeface="Arial" pitchFamily="34" charset="0"/>
                <a:cs typeface="Arial" pitchFamily="34" charset="0"/>
              </a:rPr>
              <a:t> </a:t>
            </a:r>
            <a:r>
              <a:rPr lang="en-US" sz="2400" dirty="0" err="1">
                <a:latin typeface="Arial" pitchFamily="34" charset="0"/>
                <a:cs typeface="Arial" pitchFamily="34" charset="0"/>
              </a:rPr>
              <a:t>lệch</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suất</a:t>
            </a:r>
            <a:r>
              <a:rPr lang="en-US" sz="2400" dirty="0">
                <a:latin typeface="Arial" pitchFamily="34" charset="0"/>
                <a:cs typeface="Arial" pitchFamily="34" charset="0"/>
              </a:rPr>
              <a:t> </a:t>
            </a:r>
            <a:r>
              <a:rPr lang="en-US" sz="2400" dirty="0" err="1">
                <a:latin typeface="Arial" pitchFamily="34" charset="0"/>
                <a:cs typeface="Arial" pitchFamily="34" charset="0"/>
              </a:rPr>
              <a:t>giữa</a:t>
            </a:r>
            <a:r>
              <a:rPr lang="en-US" sz="2400" dirty="0">
                <a:latin typeface="Arial" pitchFamily="34" charset="0"/>
                <a:cs typeface="Arial" pitchFamily="34" charset="0"/>
              </a:rPr>
              <a:t> </a:t>
            </a:r>
            <a:r>
              <a:rPr lang="en-US" sz="2400" dirty="0" err="1">
                <a:latin typeface="Arial" pitchFamily="34" charset="0"/>
                <a:cs typeface="Arial" pitchFamily="34" charset="0"/>
              </a:rPr>
              <a:t>mặt</a:t>
            </a:r>
            <a:r>
              <a:rPr lang="en-US" sz="2400" dirty="0">
                <a:latin typeface="Arial" pitchFamily="34" charset="0"/>
                <a:cs typeface="Arial" pitchFamily="34" charset="0"/>
              </a:rPr>
              <a:t> </a:t>
            </a:r>
            <a:r>
              <a:rPr lang="en-US" sz="2400" dirty="0" err="1">
                <a:latin typeface="Arial" pitchFamily="34" charset="0"/>
                <a:cs typeface="Arial" pitchFamily="34" charset="0"/>
              </a:rPr>
              <a:t>thoáng</a:t>
            </a:r>
            <a:r>
              <a:rPr lang="en-US" sz="2400" dirty="0">
                <a:latin typeface="Arial" pitchFamily="34" charset="0"/>
                <a:cs typeface="Arial" pitchFamily="34" charset="0"/>
              </a:rPr>
              <a:t> </a:t>
            </a:r>
            <a:r>
              <a:rPr lang="en-US" sz="2400" dirty="0" err="1">
                <a:latin typeface="Arial" pitchFamily="34" charset="0"/>
                <a:cs typeface="Arial" pitchFamily="34" charset="0"/>
              </a:rPr>
              <a:t>chất</a:t>
            </a:r>
            <a:r>
              <a:rPr lang="en-US" sz="2400" dirty="0">
                <a:latin typeface="Arial" pitchFamily="34" charset="0"/>
                <a:cs typeface="Arial" pitchFamily="34" charset="0"/>
              </a:rPr>
              <a:t> </a:t>
            </a:r>
            <a:r>
              <a:rPr lang="en-US" sz="2400" dirty="0" err="1">
                <a:latin typeface="Arial" pitchFamily="34" charset="0"/>
                <a:cs typeface="Arial" pitchFamily="34" charset="0"/>
              </a:rPr>
              <a:t>lỏng</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bình</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ống</a:t>
            </a:r>
            <a:r>
              <a:rPr lang="en-US" sz="2400" dirty="0">
                <a:latin typeface="Arial" pitchFamily="34" charset="0"/>
                <a:cs typeface="Arial" pitchFamily="34" charset="0"/>
              </a:rPr>
              <a:t>. </a:t>
            </a:r>
          </a:p>
        </p:txBody>
      </p:sp>
      <p:sp>
        <p:nvSpPr>
          <p:cNvPr id="10"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73</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64353391"/>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92208"/>
            <a:ext cx="6858000" cy="67657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999" y="381000"/>
            <a:ext cx="4136571" cy="2895600"/>
          </a:xfrm>
          <a:prstGeom prst="rect">
            <a:avLst/>
          </a:prstGeom>
        </p:spPr>
      </p:pic>
    </p:spTree>
    <p:extLst>
      <p:ext uri="{BB962C8B-B14F-4D97-AF65-F5344CB8AC3E}">
        <p14:creationId xmlns:p14="http://schemas.microsoft.com/office/powerpoint/2010/main" val="606702503"/>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09600"/>
            <a:ext cx="5878286" cy="4114800"/>
          </a:xfrm>
          <a:prstGeom prst="rect">
            <a:avLst/>
          </a:prstGeom>
        </p:spPr>
      </p:pic>
      <p:sp>
        <p:nvSpPr>
          <p:cNvPr id="5" name="Rectangle 4"/>
          <p:cNvSpPr/>
          <p:nvPr/>
        </p:nvSpPr>
        <p:spPr>
          <a:xfrm>
            <a:off x="2438400" y="5634318"/>
            <a:ext cx="4572000" cy="1200329"/>
          </a:xfrm>
          <a:prstGeom prst="rect">
            <a:avLst/>
          </a:prstGeom>
        </p:spPr>
        <p:txBody>
          <a:bodyPr>
            <a:spAutoFit/>
          </a:bodyPr>
          <a:lstStyle/>
          <a:p>
            <a:r>
              <a:rPr lang="en-US" dirty="0"/>
              <a:t>The drum pump motor is said to be ideal for applications that are too distant from the point of pumping and where fluids need transferring in remote, isolated locations.</a:t>
            </a:r>
          </a:p>
        </p:txBody>
      </p:sp>
      <p:pic>
        <p:nvPicPr>
          <p:cNvPr id="6" name="Picture 5"/>
          <p:cNvPicPr>
            <a:picLocks noChangeAspect="1"/>
          </p:cNvPicPr>
          <p:nvPr/>
        </p:nvPicPr>
        <p:blipFill>
          <a:blip r:embed="rId3"/>
          <a:stretch>
            <a:fillRect/>
          </a:stretch>
        </p:blipFill>
        <p:spPr>
          <a:xfrm>
            <a:off x="5410200" y="591670"/>
            <a:ext cx="3592416" cy="3980329"/>
          </a:xfrm>
          <a:prstGeom prst="rect">
            <a:avLst/>
          </a:prstGeom>
        </p:spPr>
      </p:pic>
      <p:sp>
        <p:nvSpPr>
          <p:cNvPr id="7" name="Rectangle 6"/>
          <p:cNvSpPr/>
          <p:nvPr/>
        </p:nvSpPr>
        <p:spPr>
          <a:xfrm>
            <a:off x="338658" y="82496"/>
            <a:ext cx="3168496" cy="523220"/>
          </a:xfrm>
          <a:prstGeom prst="rect">
            <a:avLst/>
          </a:prstGeom>
        </p:spPr>
        <p:txBody>
          <a:bodyPr wrap="none">
            <a:spAutoFit/>
          </a:bodyPr>
          <a:lstStyle/>
          <a:p>
            <a:r>
              <a:rPr lang="en-US" sz="2800" b="1" dirty="0">
                <a:solidFill>
                  <a:srgbClr val="FF3399"/>
                </a:solidFill>
              </a:rPr>
              <a:t>Drum/Barrel Pumps</a:t>
            </a:r>
            <a:endParaRPr lang="en-US" sz="2800" dirty="0">
              <a:solidFill>
                <a:srgbClr val="FF3399"/>
              </a:solidFill>
            </a:endParaRPr>
          </a:p>
        </p:txBody>
      </p:sp>
    </p:spTree>
    <p:extLst>
      <p:ext uri="{BB962C8B-B14F-4D97-AF65-F5344CB8AC3E}">
        <p14:creationId xmlns:p14="http://schemas.microsoft.com/office/powerpoint/2010/main" val="3830099105"/>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6</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So </a:t>
            </a:r>
            <a:r>
              <a:rPr lang="en-US" sz="3200" b="1" dirty="0" err="1" smtClean="0">
                <a:solidFill>
                  <a:srgbClr val="0000FF"/>
                </a:solidFill>
                <a:latin typeface="Arial" pitchFamily="34" charset="0"/>
                <a:cs typeface="Arial" pitchFamily="34" charset="0"/>
              </a:rPr>
              <a:t>sánh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chọn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bơm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phạm</a:t>
            </a:r>
            <a:r>
              <a:rPr lang="en-US" sz="3200" b="1" dirty="0" smtClean="0">
                <a:solidFill>
                  <a:srgbClr val="0000FF"/>
                </a:solidFill>
                <a:latin typeface="Arial" pitchFamily="34" charset="0"/>
                <a:cs typeface="Arial" pitchFamily="34" charset="0"/>
              </a:rPr>
              <a:t> vi </a:t>
            </a:r>
            <a:r>
              <a:rPr lang="en-US" sz="3200" b="1" dirty="0" err="1" smtClean="0">
                <a:solidFill>
                  <a:srgbClr val="0000FF"/>
                </a:solidFill>
                <a:latin typeface="Arial" pitchFamily="34" charset="0"/>
                <a:cs typeface="Arial" pitchFamily="34" charset="0"/>
              </a:rPr>
              <a:t>sử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dụng</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0887" y="1066800"/>
            <a:ext cx="9133113" cy="5078313"/>
          </a:xfrm>
          <a:prstGeom prst="rect">
            <a:avLst/>
          </a:prstGeom>
        </p:spPr>
        <p:txBody>
          <a:bodyPr wrap="square">
            <a:spAutoFit/>
          </a:bodyPr>
          <a:lstStyle/>
          <a:p>
            <a:pPr algn="just"/>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nghiệp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hóa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phẩm</a:t>
            </a:r>
            <a:r>
              <a:rPr lang="en-US" sz="2400" dirty="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môi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dùng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phổ</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biến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pittông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vì</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ưu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sau</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Lưu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tiếp</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Cấu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giản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chế</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thấp</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bẩn</a:t>
            </a:r>
            <a:r>
              <a:rPr lang="en-US" sz="2400" dirty="0" smtClean="0">
                <a:latin typeface="Arial" pitchFamily="34" charset="0"/>
                <a:cs typeface="Arial" pitchFamily="34" charset="0"/>
              </a:rPr>
              <a:t>, dung </a:t>
            </a:r>
            <a:r>
              <a:rPr lang="en-US" sz="2400" dirty="0" err="1" smtClean="0">
                <a:latin typeface="Arial" pitchFamily="34" charset="0"/>
                <a:cs typeface="Arial" pitchFamily="34" charset="0"/>
              </a:rPr>
              <a:t>dịch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rắn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cao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nhờ</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cải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cấu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guồng</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nhỏ</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hóa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phẩm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môi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a:latin typeface="Arial" pitchFamily="34" charset="0"/>
                <a:cs typeface="Arial" pitchFamily="34" charset="0"/>
              </a:rPr>
              <a:t>.</a:t>
            </a:r>
            <a:endParaRPr lang="en-US" sz="2400" dirty="0" smtClean="0">
              <a:latin typeface="Arial" pitchFamily="34" charset="0"/>
              <a:cs typeface="Arial" pitchFamily="34" charset="0"/>
            </a:endParaRPr>
          </a:p>
          <a:p>
            <a:pPr algn="just">
              <a:lnSpc>
                <a:spcPct val="150000"/>
              </a:lnSpc>
            </a:pPr>
            <a:r>
              <a:rPr lang="en-US" sz="2400" b="1" dirty="0" err="1" smtClean="0">
                <a:latin typeface="Arial" pitchFamily="34" charset="0"/>
                <a:cs typeface="Arial" pitchFamily="34" charset="0"/>
              </a:rPr>
              <a:t>Nhược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điểm</a:t>
            </a:r>
            <a:r>
              <a:rPr lang="en-US" sz="2400" b="1" dirty="0" smtClean="0">
                <a:latin typeface="Arial" pitchFamily="34" charset="0"/>
                <a:cs typeface="Arial" pitchFamily="34" charset="0"/>
              </a:rPr>
              <a:t> so </a:t>
            </a:r>
            <a:r>
              <a:rPr lang="en-US" sz="2400" b="1" dirty="0" err="1" smtClean="0">
                <a:latin typeface="Arial" pitchFamily="34" charset="0"/>
                <a:cs typeface="Arial" pitchFamily="34" charset="0"/>
              </a:rPr>
              <a:t>với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bơm</a:t>
            </a:r>
            <a:r>
              <a:rPr lang="en-US" sz="2400" b="1" dirty="0">
                <a:latin typeface="Arial" pitchFamily="34" charset="0"/>
                <a:cs typeface="Arial" pitchFamily="34" charset="0"/>
              </a:rPr>
              <a:t> </a:t>
            </a:r>
            <a:r>
              <a:rPr lang="en-US" sz="2400" b="1" dirty="0" err="1" smtClean="0">
                <a:latin typeface="Arial" pitchFamily="34" charset="0"/>
                <a:cs typeface="Arial" pitchFamily="34" charset="0"/>
              </a:rPr>
              <a:t>pittông</a:t>
            </a:r>
            <a:r>
              <a:rPr lang="en-US" sz="2400" b="1"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hơn</a:t>
            </a:r>
            <a:r>
              <a:rPr lang="en-US" sz="2400" dirty="0" smtClean="0">
                <a:latin typeface="Arial" pitchFamily="34" charset="0"/>
                <a:cs typeface="Arial" pitchFamily="34" charset="0"/>
              </a:rPr>
              <a:t> 10÷15%; </a:t>
            </a:r>
          </a:p>
          <a:p>
            <a:pPr marL="342900" indent="-342900" algn="just">
              <a:buFont typeface="Wingdings" pitchFamily="2" charset="2"/>
              <a:buChar char="q"/>
            </a:pPr>
            <a:r>
              <a:rPr lang="en-US" sz="2400" dirty="0" err="1" smtClean="0">
                <a:latin typeface="Arial" pitchFamily="34" charset="0"/>
                <a:cs typeface="Arial" pitchFamily="34" charset="0"/>
              </a:rPr>
              <a:t>Khả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tự</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hút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kém</a:t>
            </a:r>
            <a:r>
              <a:rPr lang="en-US" sz="2400" dirty="0" err="1" smtClean="0">
                <a:latin typeface="Arial" pitchFamily="34" charset="0"/>
                <a:cs typeface="Arial" pitchFamily="34" charset="0"/>
                <a:sym typeface="Wingdings" pitchFamily="2" charset="2"/>
              </a:rPr>
              <a:t>phải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mồi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bơm</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Tăng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thì</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giảmhiệu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giảm</a:t>
            </a:r>
            <a:r>
              <a:rPr lang="en-US" sz="2400" dirty="0" smtClean="0">
                <a:latin typeface="Arial" pitchFamily="34" charset="0"/>
                <a:cs typeface="Arial" pitchFamily="34" charset="0"/>
                <a:sym typeface="Wingdings" pitchFamily="2" charset="2"/>
              </a:rPr>
              <a:t>.</a:t>
            </a:r>
            <a:endParaRPr lang="en-US" sz="2400" dirty="0">
              <a:latin typeface="Arial" pitchFamily="34" charset="0"/>
              <a:cs typeface="Arial" pitchFamily="34" charset="0"/>
            </a:endParaRPr>
          </a:p>
        </p:txBody>
      </p:sp>
      <p:sp>
        <p:nvSpPr>
          <p:cNvPr id="4" name="Rectangle 3"/>
          <p:cNvSpPr/>
          <p:nvPr/>
        </p:nvSpPr>
        <p:spPr>
          <a:xfrm>
            <a:off x="-21771" y="605135"/>
            <a:ext cx="4195379" cy="461665"/>
          </a:xfrm>
          <a:prstGeom prst="rect">
            <a:avLst/>
          </a:prstGeom>
        </p:spPr>
        <p:txBody>
          <a:bodyPr wrap="none">
            <a:spAutoFit/>
          </a:bodyPr>
          <a:lstStyle/>
          <a:p>
            <a:r>
              <a:rPr lang="en-US" sz="2400" b="1" dirty="0" err="1" smtClean="0">
                <a:solidFill>
                  <a:srgbClr val="FF0066"/>
                </a:solidFill>
                <a:latin typeface="Arial" pitchFamily="34" charset="0"/>
                <a:cs typeface="Arial" pitchFamily="34" charset="0"/>
              </a:rPr>
              <a:t>Bơm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pittông</a:t>
            </a:r>
            <a:r>
              <a:rPr lang="en-US" sz="2400" b="1" dirty="0" smtClean="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và</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bơm</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tâm</a:t>
            </a:r>
            <a:endParaRPr lang="en-US" sz="2400" dirty="0">
              <a:solidFill>
                <a:srgbClr val="FF0066"/>
              </a:solidFill>
              <a:latin typeface="Arial" pitchFamily="34" charset="0"/>
              <a:cs typeface="Arial" pitchFamily="34" charset="0"/>
            </a:endParaRPr>
          </a:p>
        </p:txBody>
      </p:sp>
      <p:sp>
        <p:nvSpPr>
          <p:cNvPr id="6"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76</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36067580"/>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771" y="762000"/>
            <a:ext cx="9133113" cy="2123658"/>
          </a:xfrm>
          <a:prstGeom prst="rect">
            <a:avLst/>
          </a:prstGeom>
        </p:spPr>
        <p:txBody>
          <a:bodyPr wrap="square">
            <a:spAutoFit/>
          </a:bodyPr>
          <a:lstStyle/>
          <a:p>
            <a:pPr algn="just">
              <a:lnSpc>
                <a:spcPct val="150000"/>
              </a:lnSpc>
            </a:pPr>
            <a:r>
              <a:rPr lang="en-US" sz="2400" b="1" dirty="0" err="1" smtClean="0">
                <a:latin typeface="Arial" pitchFamily="34" charset="0"/>
                <a:cs typeface="Arial" pitchFamily="34" charset="0"/>
              </a:rPr>
              <a:t>Ưu-Nhược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điểm</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b="1" dirty="0" err="1">
                <a:latin typeface="Arial" pitchFamily="34" charset="0"/>
                <a:cs typeface="Arial" pitchFamily="34" charset="0"/>
              </a:rPr>
              <a:t>pittông</a:t>
            </a:r>
            <a:r>
              <a:rPr lang="en-US" sz="2400" b="1" dirty="0">
                <a:latin typeface="Arial" pitchFamily="34" charset="0"/>
                <a:cs typeface="Arial" pitchFamily="34" charset="0"/>
              </a:rPr>
              <a:t> </a:t>
            </a:r>
            <a:r>
              <a:rPr lang="en-US" sz="2400" b="1" dirty="0" smtClean="0">
                <a:latin typeface="Arial" pitchFamily="34" charset="0"/>
                <a:cs typeface="Arial" pitchFamily="34" charset="0"/>
              </a:rPr>
              <a:t>so </a:t>
            </a:r>
            <a:r>
              <a:rPr lang="en-US" sz="2400" b="1" dirty="0" err="1" smtClean="0">
                <a:latin typeface="Arial" pitchFamily="34" charset="0"/>
                <a:cs typeface="Arial" pitchFamily="34" charset="0"/>
              </a:rPr>
              <a:t>với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bơm</a:t>
            </a:r>
            <a:r>
              <a:rPr lang="en-US" sz="2400" b="1" dirty="0">
                <a:latin typeface="Arial" pitchFamily="34" charset="0"/>
                <a:cs typeface="Arial" pitchFamily="34" charset="0"/>
              </a:rPr>
              <a:t> </a:t>
            </a:r>
            <a:r>
              <a:rPr lang="en-US" sz="2400" b="1" dirty="0" err="1" smtClean="0">
                <a:latin typeface="Arial" pitchFamily="34" charset="0"/>
                <a:cs typeface="Arial" pitchFamily="34" charset="0"/>
              </a:rPr>
              <a:t>ly</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tâm</a:t>
            </a:r>
            <a:r>
              <a:rPr lang="en-US" sz="2400" b="1" dirty="0" smtClean="0">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việc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nhưng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cao</a:t>
            </a:r>
            <a:r>
              <a:rPr lang="en-US" sz="2400" dirty="0" smtClean="0">
                <a:latin typeface="Arial" pitchFamily="34" charset="0"/>
                <a:cs typeface="Arial" pitchFamily="34" charset="0"/>
              </a:rPr>
              <a:t>; </a:t>
            </a:r>
          </a:p>
          <a:p>
            <a:pPr marL="342900" indent="-342900" algn="just">
              <a:buFont typeface="Wingdings" pitchFamily="2" charset="2"/>
              <a:buChar char="q"/>
            </a:pP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dễ</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nổ</a:t>
            </a:r>
            <a:r>
              <a:rPr lang="en-US" sz="2400" dirty="0" smtClean="0">
                <a:latin typeface="Arial" pitchFamily="34" charset="0"/>
                <a:cs typeface="Arial" pitchFamily="34" charset="0"/>
              </a:rPr>
              <a:t> an </a:t>
            </a:r>
            <a:r>
              <a:rPr lang="en-US" sz="2400" dirty="0" err="1" smtClean="0">
                <a:latin typeface="Arial" pitchFamily="34" charset="0"/>
                <a:cs typeface="Arial" pitchFamily="34" charset="0"/>
              </a:rPr>
              <a:t>toàn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tiết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kiệm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a:t>
            </a:r>
          </a:p>
        </p:txBody>
      </p:sp>
      <p:sp>
        <p:nvSpPr>
          <p:cNvPr id="4" name="Rectangle 3"/>
          <p:cNvSpPr/>
          <p:nvPr/>
        </p:nvSpPr>
        <p:spPr>
          <a:xfrm>
            <a:off x="-21771" y="457200"/>
            <a:ext cx="4195379" cy="461665"/>
          </a:xfrm>
          <a:prstGeom prst="rect">
            <a:avLst/>
          </a:prstGeom>
        </p:spPr>
        <p:txBody>
          <a:bodyPr wrap="none">
            <a:spAutoFit/>
          </a:bodyPr>
          <a:lstStyle/>
          <a:p>
            <a:r>
              <a:rPr lang="en-US" sz="2400" b="1" dirty="0" err="1" smtClean="0">
                <a:solidFill>
                  <a:srgbClr val="FF0066"/>
                </a:solidFill>
                <a:latin typeface="Arial" pitchFamily="34" charset="0"/>
                <a:cs typeface="Arial" pitchFamily="34" charset="0"/>
              </a:rPr>
              <a:t>Bơm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pittông</a:t>
            </a:r>
            <a:r>
              <a:rPr lang="en-US" sz="2400" b="1" dirty="0" smtClean="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và</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bơm</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tâm</a:t>
            </a:r>
            <a:endParaRPr lang="en-US" sz="2400" dirty="0">
              <a:solidFill>
                <a:srgbClr val="FF0066"/>
              </a:solidFill>
              <a:latin typeface="Arial" pitchFamily="34" charset="0"/>
              <a:cs typeface="Arial" pitchFamily="34" charset="0"/>
            </a:endParaRPr>
          </a:p>
        </p:txBody>
      </p:sp>
      <p:sp>
        <p:nvSpPr>
          <p:cNvPr id="5" name="Rectangle 4"/>
          <p:cNvSpPr/>
          <p:nvPr/>
        </p:nvSpPr>
        <p:spPr>
          <a:xfrm>
            <a:off x="0" y="2814935"/>
            <a:ext cx="6274475" cy="461665"/>
          </a:xfrm>
          <a:prstGeom prst="rect">
            <a:avLst/>
          </a:prstGeom>
        </p:spPr>
        <p:txBody>
          <a:bodyPr wrap="none">
            <a:spAutoFit/>
          </a:bodyPr>
          <a:lstStyle/>
          <a:p>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bơm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dùng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trong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trường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hợp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biệt</a:t>
            </a:r>
            <a:endParaRPr lang="en-US" sz="2400" dirty="0">
              <a:solidFill>
                <a:srgbClr val="0070C0"/>
              </a:solidFill>
              <a:latin typeface="Arial" pitchFamily="34" charset="0"/>
              <a:cs typeface="Arial" pitchFamily="34" charset="0"/>
            </a:endParaRPr>
          </a:p>
        </p:txBody>
      </p:sp>
      <p:sp>
        <p:nvSpPr>
          <p:cNvPr id="6" name="Rectangle 5"/>
          <p:cNvSpPr/>
          <p:nvPr/>
        </p:nvSpPr>
        <p:spPr>
          <a:xfrm>
            <a:off x="0" y="3244334"/>
            <a:ext cx="9144000" cy="3046988"/>
          </a:xfrm>
          <a:prstGeom prst="rect">
            <a:avLst/>
          </a:prstGeom>
        </p:spPr>
        <p:txBody>
          <a:bodyPr wrap="square">
            <a:spAutoFit/>
          </a:bodyPr>
          <a:lstStyle/>
          <a:p>
            <a:pPr algn="just">
              <a:buFont typeface="Wingdings" pitchFamily="2" charset="2"/>
              <a:buChar char="v"/>
            </a:pPr>
            <a:r>
              <a:rPr lang="en-US" sz="2400" b="1" dirty="0" err="1" smtClean="0">
                <a:latin typeface="Arial" pitchFamily="34" charset="0"/>
                <a:cs typeface="Arial" pitchFamily="34" charset="0"/>
                <a:sym typeface="Wingdings" pitchFamily="2" charset="2"/>
              </a:rPr>
              <a:t>Bơm</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hướng</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trục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cần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lớn</a:t>
            </a:r>
            <a:r>
              <a:rPr lang="en-US" sz="2400" dirty="0" smtClean="0">
                <a:latin typeface="Arial" pitchFamily="34" charset="0"/>
                <a:cs typeface="Arial" pitchFamily="34" charset="0"/>
                <a:sym typeface="Wingdings" pitchFamily="2" charset="2"/>
              </a:rPr>
              <a:t> (30 m</a:t>
            </a:r>
            <a:r>
              <a:rPr lang="en-US" sz="2400" baseline="30000" dirty="0" smtClean="0">
                <a:latin typeface="Arial" pitchFamily="34" charset="0"/>
                <a:cs typeface="Arial" pitchFamily="34" charset="0"/>
                <a:sym typeface="Wingdings" pitchFamily="2" charset="2"/>
              </a:rPr>
              <a:t>3</a:t>
            </a:r>
            <a:r>
              <a:rPr lang="en-US" sz="2400" dirty="0" smtClean="0">
                <a:latin typeface="Arial" pitchFamily="34" charset="0"/>
                <a:cs typeface="Arial" pitchFamily="34" charset="0"/>
                <a:sym typeface="Wingdings" pitchFamily="2" charset="2"/>
              </a:rPr>
              <a:t>/s), </a:t>
            </a:r>
            <a:r>
              <a:rPr lang="en-US" sz="2400" dirty="0" err="1" smtClean="0">
                <a:latin typeface="Arial" pitchFamily="34" charset="0"/>
                <a:cs typeface="Arial" pitchFamily="34" charset="0"/>
                <a:sym typeface="Wingdings" pitchFamily="2" charset="2"/>
              </a:rPr>
              <a:t>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thấp</a:t>
            </a:r>
            <a:r>
              <a:rPr lang="en-US" sz="2400" dirty="0" smtClean="0">
                <a:latin typeface="Arial" pitchFamily="34" charset="0"/>
                <a:cs typeface="Arial" pitchFamily="34" charset="0"/>
                <a:sym typeface="Wingdings" pitchFamily="2" charset="2"/>
              </a:rPr>
              <a:t> (10÷15 m). </a:t>
            </a:r>
            <a:r>
              <a:rPr lang="en-US" sz="2400" dirty="0" err="1" smtClean="0">
                <a:latin typeface="Arial" pitchFamily="34" charset="0"/>
                <a:cs typeface="Arial" pitchFamily="34" charset="0"/>
                <a:sym typeface="Wingdings" pitchFamily="2" charset="2"/>
              </a:rPr>
              <a:t>Cấu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đơn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gọn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a:t>
            </a:r>
          </a:p>
          <a:p>
            <a:pPr algn="just">
              <a:buFont typeface="Wingdings" pitchFamily="2" charset="2"/>
              <a:buChar char="v"/>
            </a:pPr>
            <a:r>
              <a:rPr lang="en-US" sz="2400" b="1" dirty="0" err="1" smtClean="0">
                <a:latin typeface="Arial" pitchFamily="34" charset="0"/>
                <a:cs typeface="Arial" pitchFamily="34" charset="0"/>
                <a:sym typeface="Wingdings" pitchFamily="2" charset="2"/>
              </a:rPr>
              <a:t>Bơm</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bánh</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răng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bơm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lỏng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nhớt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chứa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các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hạt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rắn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với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 (150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nhỏ</a:t>
            </a:r>
            <a:r>
              <a:rPr lang="en-US" sz="2400" dirty="0" smtClean="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Symbol"/>
              </a:rPr>
              <a:t></a:t>
            </a:r>
            <a:r>
              <a:rPr lang="en-US" sz="2400" dirty="0" smtClean="0">
                <a:latin typeface="Arial" pitchFamily="34" charset="0"/>
                <a:cs typeface="Arial" pitchFamily="34" charset="0"/>
                <a:sym typeface="Wingdings" pitchFamily="2" charset="2"/>
              </a:rPr>
              <a:t>0,1 m</a:t>
            </a:r>
            <a:r>
              <a:rPr lang="en-US" sz="2400" baseline="30000" dirty="0" smtClean="0">
                <a:latin typeface="Arial" pitchFamily="34" charset="0"/>
                <a:cs typeface="Arial" pitchFamily="34" charset="0"/>
                <a:sym typeface="Wingdings" pitchFamily="2" charset="2"/>
              </a:rPr>
              <a:t>3</a:t>
            </a:r>
            <a:r>
              <a:rPr lang="en-US" sz="2400" dirty="0" smtClean="0">
                <a:latin typeface="Arial" pitchFamily="34" charset="0"/>
                <a:cs typeface="Arial" pitchFamily="34" charset="0"/>
                <a:sym typeface="Wingdings" pitchFamily="2" charset="2"/>
              </a:rPr>
              <a:t>/s). </a:t>
            </a:r>
          </a:p>
          <a:p>
            <a:pPr algn="just">
              <a:buFont typeface="Wingdings" pitchFamily="2" charset="2"/>
              <a:buChar char="v"/>
            </a:pPr>
            <a:r>
              <a:rPr lang="en-US" sz="2400" b="1" dirty="0" err="1" smtClean="0">
                <a:latin typeface="Arial" pitchFamily="34" charset="0"/>
                <a:cs typeface="Arial" pitchFamily="34" charset="0"/>
                <a:sym typeface="Wingdings" pitchFamily="2" charset="2"/>
              </a:rPr>
              <a:t>Bơm</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tia</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bơm</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sục</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khí</a:t>
            </a:r>
            <a:r>
              <a:rPr lang="en-US" sz="2400" b="1" dirty="0" smtClean="0">
                <a:latin typeface="Arial" pitchFamily="34" charset="0"/>
                <a:cs typeface="Arial" pitchFamily="34" charset="0"/>
                <a:sym typeface="Wingdings" pitchFamily="2" charset="2"/>
              </a:rPr>
              <a:t>, </a:t>
            </a:r>
            <a:r>
              <a:rPr lang="en-US" sz="2400" b="1" dirty="0" err="1">
                <a:latin typeface="Arial" pitchFamily="34" charset="0"/>
                <a:cs typeface="Arial" pitchFamily="34" charset="0"/>
                <a:sym typeface="Wingdings" pitchFamily="2" charset="2"/>
              </a:rPr>
              <a:t>bơm</a:t>
            </a:r>
            <a:r>
              <a:rPr lang="en-US" sz="2400" b="1" dirty="0">
                <a:latin typeface="Arial" pitchFamily="34" charset="0"/>
                <a:cs typeface="Arial" pitchFamily="34" charset="0"/>
                <a:sym typeface="Wingdings" pitchFamily="2" charset="2"/>
              </a:rPr>
              <a:t> </a:t>
            </a:r>
            <a:r>
              <a:rPr lang="en-US" sz="2400" b="1" dirty="0" err="1">
                <a:latin typeface="Arial" pitchFamily="34" charset="0"/>
                <a:cs typeface="Arial" pitchFamily="34" charset="0"/>
                <a:sym typeface="Wingdings" pitchFamily="2" charset="2"/>
              </a:rPr>
              <a:t>thùng</a:t>
            </a:r>
            <a:r>
              <a:rPr lang="en-US" sz="2400" b="1" dirty="0">
                <a:latin typeface="Arial" pitchFamily="34" charset="0"/>
                <a:cs typeface="Arial" pitchFamily="34" charset="0"/>
                <a:sym typeface="Wingdings" pitchFamily="2" charset="2"/>
              </a:rPr>
              <a:t> </a:t>
            </a:r>
            <a:r>
              <a:rPr lang="en-US" sz="2400" b="1" dirty="0" err="1">
                <a:latin typeface="Arial" pitchFamily="34" charset="0"/>
                <a:cs typeface="Arial" pitchFamily="34" charset="0"/>
                <a:sym typeface="Wingdings" pitchFamily="2" charset="2"/>
              </a:rPr>
              <a:t>nén</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Symbol"/>
              </a:rPr>
              <a:t>xiphông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cấu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đặc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biệt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đơn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phận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dẫn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chế</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bằng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vật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hóa-môi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trường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Nhưng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thấp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thùng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nén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Symbol"/>
              </a:rPr>
              <a:t>&lt;20 %,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xiphông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=30÷35 %).</a:t>
            </a:r>
            <a:endParaRPr lang="en-US" sz="2400" dirty="0">
              <a:latin typeface="Arial" pitchFamily="34" charset="0"/>
              <a:cs typeface="Arial" pitchFamily="34" charset="0"/>
              <a:sym typeface="Wingdings" pitchFamily="2" charset="2"/>
            </a:endParaRPr>
          </a:p>
        </p:txBody>
      </p:sp>
      <p:sp>
        <p:nvSpPr>
          <p:cNvPr id="7" name="Rectangle 6"/>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a:t>
            </a:r>
            <a:r>
              <a:rPr lang="en-US" sz="3200" b="1" dirty="0" smtClean="0">
                <a:solidFill>
                  <a:srgbClr val="0000FF"/>
                </a:solidFill>
                <a:latin typeface="Arial" pitchFamily="34" charset="0"/>
                <a:cs typeface="Arial" pitchFamily="34" charset="0"/>
              </a:rPr>
              <a:t>6</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So </a:t>
            </a:r>
            <a:r>
              <a:rPr lang="en-US" sz="3200" b="1" dirty="0" err="1" smtClean="0">
                <a:solidFill>
                  <a:srgbClr val="0000FF"/>
                </a:solidFill>
                <a:latin typeface="Arial" pitchFamily="34" charset="0"/>
                <a:cs typeface="Arial" pitchFamily="34" charset="0"/>
              </a:rPr>
              <a:t>sánh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chọn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bơm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phạm</a:t>
            </a:r>
            <a:r>
              <a:rPr lang="en-US" sz="3200" b="1" dirty="0" smtClean="0">
                <a:solidFill>
                  <a:srgbClr val="0000FF"/>
                </a:solidFill>
                <a:latin typeface="Arial" pitchFamily="34" charset="0"/>
                <a:cs typeface="Arial" pitchFamily="34" charset="0"/>
              </a:rPr>
              <a:t> vi </a:t>
            </a:r>
            <a:r>
              <a:rPr lang="en-US" sz="3200" b="1" dirty="0" err="1" smtClean="0">
                <a:solidFill>
                  <a:srgbClr val="0000FF"/>
                </a:solidFill>
                <a:latin typeface="Arial" pitchFamily="34" charset="0"/>
                <a:cs typeface="Arial" pitchFamily="34" charset="0"/>
              </a:rPr>
              <a:t>sử</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dụng</a:t>
            </a:r>
            <a:endParaRPr lang="en-US" sz="3200" dirty="0" smtClean="0">
              <a:solidFill>
                <a:srgbClr val="0000FF"/>
              </a:solidFill>
              <a:latin typeface="Arial" pitchFamily="34" charset="0"/>
              <a:cs typeface="Arial" pitchFamily="34" charset="0"/>
            </a:endParaRPr>
          </a:p>
        </p:txBody>
      </p:sp>
      <p:sp>
        <p:nvSpPr>
          <p:cNvPr id="9"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77</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7980300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38400" y="1981200"/>
            <a:ext cx="3972201" cy="3810000"/>
            <a:chOff x="5171799" y="685800"/>
            <a:chExt cx="3972201" cy="3810000"/>
          </a:xfrm>
        </p:grpSpPr>
        <p:pic>
          <p:nvPicPr>
            <p:cNvPr id="14" name="Picture 4"/>
            <p:cNvPicPr>
              <a:picLocks noChangeAspect="1" noChangeArrowheads="1"/>
            </p:cNvPicPr>
            <p:nvPr/>
          </p:nvPicPr>
          <p:blipFill>
            <a:blip r:embed="rId3" cstate="print"/>
            <a:srcRect l="14647" t="4474" r="5556" b="14227"/>
            <a:stretch>
              <a:fillRect/>
            </a:stretch>
          </p:blipFill>
          <p:spPr bwMode="auto">
            <a:xfrm>
              <a:off x="5171799" y="685800"/>
              <a:ext cx="3972201" cy="3810000"/>
            </a:xfrm>
            <a:prstGeom prst="rect">
              <a:avLst/>
            </a:prstGeom>
            <a:noFill/>
            <a:ln w="9525">
              <a:noFill/>
              <a:miter lim="800000"/>
              <a:headEnd/>
              <a:tailEnd/>
            </a:ln>
          </p:spPr>
        </p:pic>
        <p:sp>
          <p:nvSpPr>
            <p:cNvPr id="15" name="Rectangle 14"/>
            <p:cNvSpPr/>
            <p:nvPr/>
          </p:nvSpPr>
          <p:spPr>
            <a:xfrm>
              <a:off x="5964462" y="2209800"/>
              <a:ext cx="436338" cy="369332"/>
            </a:xfrm>
            <a:prstGeom prst="rect">
              <a:avLst/>
            </a:prstGeom>
          </p:spPr>
          <p:txBody>
            <a:bodyPr wrap="none">
              <a:spAutoFit/>
            </a:bodyPr>
            <a:lstStyle/>
            <a:p>
              <a:r>
                <a:rPr lang="vi-VN" dirty="0" smtClean="0">
                  <a:latin typeface="Arial" pitchFamily="34" charset="0"/>
                  <a:cs typeface="Arial" pitchFamily="34" charset="0"/>
                </a:rPr>
                <a:t>H</a:t>
              </a:r>
              <a:r>
                <a:rPr lang="vi-VN" baseline="-25000" dirty="0" smtClean="0">
                  <a:latin typeface="Arial" pitchFamily="34" charset="0"/>
                  <a:cs typeface="Arial" pitchFamily="34" charset="0"/>
                </a:rPr>
                <a:t>h</a:t>
              </a:r>
              <a:endParaRPr lang="en-US" dirty="0"/>
            </a:p>
          </p:txBody>
        </p:sp>
      </p:grpSp>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6.2 Các thông số cơ bản của bơm</a:t>
            </a:r>
            <a:endParaRPr lang="en-US" sz="3200" dirty="0" smtClean="0">
              <a:solidFill>
                <a:srgbClr val="0000FF"/>
              </a:solidFill>
              <a:latin typeface="Arial" pitchFamily="34" charset="0"/>
              <a:cs typeface="Arial" pitchFamily="34" charset="0"/>
            </a:endParaRPr>
          </a:p>
        </p:txBody>
      </p:sp>
      <p:sp>
        <p:nvSpPr>
          <p:cNvPr id="9" name="Rectangle 8"/>
          <p:cNvSpPr/>
          <p:nvPr/>
        </p:nvSpPr>
        <p:spPr>
          <a:xfrm>
            <a:off x="0" y="533400"/>
            <a:ext cx="5973110" cy="461665"/>
          </a:xfrm>
          <a:prstGeom prst="rect">
            <a:avLst/>
          </a:prstGeom>
        </p:spPr>
        <p:txBody>
          <a:bodyPr wrap="none">
            <a:spAutoFit/>
          </a:bodyPr>
          <a:lstStyle/>
          <a:p>
            <a:r>
              <a:rPr lang="vi-VN" sz="2400" b="1" dirty="0" smtClean="0">
                <a:solidFill>
                  <a:srgbClr val="FF3399"/>
                </a:solidFill>
                <a:latin typeface="Arial" pitchFamily="34" charset="0"/>
                <a:cs typeface="Arial" pitchFamily="34" charset="0"/>
              </a:rPr>
              <a:t>Chiều cao hút của bơm</a:t>
            </a:r>
            <a:r>
              <a:rPr lang="en-US" sz="2400" b="1" dirty="0" smtClean="0">
                <a:solidFill>
                  <a:srgbClr val="FF3399"/>
                </a:solidFill>
                <a:latin typeface="Arial" pitchFamily="34" charset="0"/>
                <a:cs typeface="Arial" pitchFamily="34" charset="0"/>
              </a:rPr>
              <a:t> (suction head)</a:t>
            </a:r>
            <a:r>
              <a:rPr lang="vi-VN" sz="2400" b="1" dirty="0" smtClean="0">
                <a:solidFill>
                  <a:srgbClr val="FF3399"/>
                </a:solidFill>
                <a:latin typeface="Arial" pitchFamily="34" charset="0"/>
                <a:cs typeface="Arial" pitchFamily="34" charset="0"/>
              </a:rPr>
              <a:t>: </a:t>
            </a:r>
            <a:endParaRPr lang="en-US" sz="2400" dirty="0"/>
          </a:p>
        </p:txBody>
      </p:sp>
      <p:graphicFrame>
        <p:nvGraphicFramePr>
          <p:cNvPr id="4101" name="Object 5"/>
          <p:cNvGraphicFramePr>
            <a:graphicFrameLocks noChangeAspect="1"/>
          </p:cNvGraphicFramePr>
          <p:nvPr>
            <p:extLst>
              <p:ext uri="{D42A27DB-BD31-4B8C-83A1-F6EECF244321}">
                <p14:modId xmlns:p14="http://schemas.microsoft.com/office/powerpoint/2010/main" val="540579902"/>
              </p:ext>
            </p:extLst>
          </p:nvPr>
        </p:nvGraphicFramePr>
        <p:xfrm>
          <a:off x="1628775" y="914400"/>
          <a:ext cx="6035675" cy="1143000"/>
        </p:xfrm>
        <a:graphic>
          <a:graphicData uri="http://schemas.openxmlformats.org/presentationml/2006/ole">
            <mc:AlternateContent xmlns:mc="http://schemas.openxmlformats.org/markup-compatibility/2006">
              <mc:Choice xmlns:v="urn:schemas-microsoft-com:vml" Requires="v">
                <p:oleObj spid="_x0000_s4251" name="Equation" r:id="rId4" imgW="2679480" imgH="507960" progId="Equation.3">
                  <p:embed/>
                </p:oleObj>
              </mc:Choice>
              <mc:Fallback>
                <p:oleObj name="Equation" r:id="rId4" imgW="2679480" imgH="507960" progId="Equation.3">
                  <p:embed/>
                  <p:pic>
                    <p:nvPicPr>
                      <p:cNvPr id="0" name="Picture 5"/>
                      <p:cNvPicPr>
                        <a:picLocks noChangeAspect="1" noChangeArrowheads="1"/>
                      </p:cNvPicPr>
                      <p:nvPr/>
                    </p:nvPicPr>
                    <p:blipFill>
                      <a:blip r:embed="rId5"/>
                      <a:srcRect/>
                      <a:stretch>
                        <a:fillRect/>
                      </a:stretch>
                    </p:blipFill>
                    <p:spPr bwMode="auto">
                      <a:xfrm>
                        <a:off x="1628775" y="914400"/>
                        <a:ext cx="603567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2209800" y="5680365"/>
            <a:ext cx="5181600" cy="1200329"/>
          </a:xfrm>
          <a:prstGeom prst="rect">
            <a:avLst/>
          </a:prstGeom>
        </p:spPr>
        <p:txBody>
          <a:bodyPr wrap="square">
            <a:spAutoFit/>
          </a:bodyPr>
          <a:lstStyle/>
          <a:p>
            <a:pPr algn="just"/>
            <a:r>
              <a:rPr lang="vi-VN" sz="2400" dirty="0" smtClean="0">
                <a:latin typeface="Arial" pitchFamily="34" charset="0"/>
                <a:cs typeface="Arial" pitchFamily="34" charset="0"/>
              </a:rPr>
              <a:t>Điều kiện xác định chiều cao hút: </a:t>
            </a:r>
          </a:p>
          <a:p>
            <a:pPr algn="just">
              <a:buFont typeface="Wingdings" pitchFamily="2" charset="2"/>
              <a:buChar char="§"/>
            </a:pPr>
            <a:r>
              <a:rPr lang="vi-VN" sz="2400" dirty="0" smtClean="0">
                <a:latin typeface="Arial" pitchFamily="34" charset="0"/>
                <a:cs typeface="Arial" pitchFamily="34" charset="0"/>
              </a:rPr>
              <a:t> H</a:t>
            </a:r>
            <a:r>
              <a:rPr lang="vi-VN" sz="2400" baseline="-25000" dirty="0" smtClean="0">
                <a:latin typeface="Arial" pitchFamily="34" charset="0"/>
                <a:cs typeface="Arial" pitchFamily="34" charset="0"/>
              </a:rPr>
              <a:t>h</a:t>
            </a:r>
            <a:r>
              <a:rPr lang="vi-VN" sz="2400" dirty="0" smtClean="0">
                <a:latin typeface="Arial" pitchFamily="34" charset="0"/>
                <a:cs typeface="Arial" pitchFamily="34" charset="0"/>
              </a:rPr>
              <a:t> &lt; 10 m;</a:t>
            </a:r>
          </a:p>
          <a:p>
            <a:pPr algn="just">
              <a:buFont typeface="Wingdings" pitchFamily="2" charset="2"/>
              <a:buChar char="§"/>
            </a:pPr>
            <a:r>
              <a:rPr lang="vi-VN" sz="2400" dirty="0" smtClean="0">
                <a:latin typeface="Arial" pitchFamily="34" charset="0"/>
                <a:cs typeface="Arial" pitchFamily="34" charset="0"/>
              </a:rPr>
              <a:t> H</a:t>
            </a:r>
            <a:r>
              <a:rPr lang="vi-VN" sz="2400" baseline="-25000" dirty="0" smtClean="0">
                <a:latin typeface="Arial" pitchFamily="34" charset="0"/>
                <a:cs typeface="Arial" pitchFamily="34" charset="0"/>
              </a:rPr>
              <a:t>h</a:t>
            </a:r>
            <a:r>
              <a:rPr lang="vi-VN" sz="2400" dirty="0" smtClean="0">
                <a:latin typeface="Arial" pitchFamily="34" charset="0"/>
                <a:cs typeface="Arial" pitchFamily="34" charset="0"/>
              </a:rPr>
              <a:t> = f (nhiệt độ chất lỏng).</a:t>
            </a:r>
          </a:p>
        </p:txBody>
      </p:sp>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8</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3200" b="1" dirty="0" smtClean="0">
                <a:solidFill>
                  <a:srgbClr val="0000FF"/>
                </a:solidFill>
                <a:latin typeface="Arial" pitchFamily="34" charset="0"/>
                <a:cs typeface="Arial" pitchFamily="34" charset="0"/>
              </a:rPr>
              <a:t>6.2 Các thông số cơ bản của bơm</a:t>
            </a:r>
            <a:endParaRPr lang="en-US" sz="3200" dirty="0" smtClean="0">
              <a:solidFill>
                <a:srgbClr val="0000FF"/>
              </a:solidFill>
              <a:latin typeface="Arial" pitchFamily="34" charset="0"/>
              <a:cs typeface="Arial" pitchFamily="34" charset="0"/>
            </a:endParaRPr>
          </a:p>
        </p:txBody>
      </p:sp>
      <p:sp>
        <p:nvSpPr>
          <p:cNvPr id="9" name="Rectangle 8"/>
          <p:cNvSpPr/>
          <p:nvPr/>
        </p:nvSpPr>
        <p:spPr>
          <a:xfrm>
            <a:off x="0" y="533400"/>
            <a:ext cx="5973110" cy="461665"/>
          </a:xfrm>
          <a:prstGeom prst="rect">
            <a:avLst/>
          </a:prstGeom>
        </p:spPr>
        <p:txBody>
          <a:bodyPr wrap="none">
            <a:spAutoFit/>
          </a:bodyPr>
          <a:lstStyle/>
          <a:p>
            <a:r>
              <a:rPr lang="vi-VN" sz="2400" b="1" dirty="0" smtClean="0">
                <a:solidFill>
                  <a:srgbClr val="FF3399"/>
                </a:solidFill>
                <a:latin typeface="Arial" pitchFamily="34" charset="0"/>
                <a:cs typeface="Arial" pitchFamily="34" charset="0"/>
              </a:rPr>
              <a:t>Chiều cao hút của bơm</a:t>
            </a:r>
            <a:r>
              <a:rPr lang="en-US" sz="2400" b="1" dirty="0" smtClean="0">
                <a:solidFill>
                  <a:srgbClr val="FF3399"/>
                </a:solidFill>
                <a:latin typeface="Arial" pitchFamily="34" charset="0"/>
                <a:cs typeface="Arial" pitchFamily="34" charset="0"/>
              </a:rPr>
              <a:t> (suction head)</a:t>
            </a:r>
            <a:r>
              <a:rPr lang="vi-VN" sz="2400" b="1" dirty="0" smtClean="0">
                <a:solidFill>
                  <a:srgbClr val="FF3399"/>
                </a:solidFill>
                <a:latin typeface="Arial" pitchFamily="34" charset="0"/>
                <a:cs typeface="Arial" pitchFamily="34" charset="0"/>
              </a:rPr>
              <a:t>: </a:t>
            </a:r>
            <a:endParaRPr lang="en-US" sz="2400" dirty="0"/>
          </a:p>
        </p:txBody>
      </p:sp>
      <p:graphicFrame>
        <p:nvGraphicFramePr>
          <p:cNvPr id="4101" name="Object 5"/>
          <p:cNvGraphicFramePr>
            <a:graphicFrameLocks noChangeAspect="1"/>
          </p:cNvGraphicFramePr>
          <p:nvPr>
            <p:extLst>
              <p:ext uri="{D42A27DB-BD31-4B8C-83A1-F6EECF244321}">
                <p14:modId xmlns:p14="http://schemas.microsoft.com/office/powerpoint/2010/main" val="3116431548"/>
              </p:ext>
            </p:extLst>
          </p:nvPr>
        </p:nvGraphicFramePr>
        <p:xfrm>
          <a:off x="1628775" y="1351430"/>
          <a:ext cx="6035675" cy="1143000"/>
        </p:xfrm>
        <a:graphic>
          <a:graphicData uri="http://schemas.openxmlformats.org/presentationml/2006/ole">
            <mc:AlternateContent xmlns:mc="http://schemas.openxmlformats.org/markup-compatibility/2006">
              <mc:Choice xmlns:v="urn:schemas-microsoft-com:vml" Requires="v">
                <p:oleObj spid="_x0000_s17430" name="Equation" r:id="rId3" imgW="2679480" imgH="507960" progId="Equation.3">
                  <p:embed/>
                </p:oleObj>
              </mc:Choice>
              <mc:Fallback>
                <p:oleObj name="Equation" r:id="rId3" imgW="2679480" imgH="507960" progId="Equation.3">
                  <p:embed/>
                  <p:pic>
                    <p:nvPicPr>
                      <p:cNvPr id="0" name=""/>
                      <p:cNvPicPr>
                        <a:picLocks noChangeAspect="1" noChangeArrowheads="1"/>
                      </p:cNvPicPr>
                      <p:nvPr/>
                    </p:nvPicPr>
                    <p:blipFill>
                      <a:blip r:embed="rId4"/>
                      <a:srcRect/>
                      <a:stretch>
                        <a:fillRect/>
                      </a:stretch>
                    </p:blipFill>
                    <p:spPr bwMode="auto">
                      <a:xfrm>
                        <a:off x="1628775" y="1351430"/>
                        <a:ext cx="6035675" cy="114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2"/>
          <p:cNvSpPr txBox="1">
            <a:spLocks/>
          </p:cNvSpPr>
          <p:nvPr/>
        </p:nvSpPr>
        <p:spPr>
          <a:xfrm>
            <a:off x="7010400" y="6492875"/>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905762-C891-4585-A291-5CEA996061E6}" type="slidenum">
              <a:rPr lang="en-US" sz="1600" smtClean="0">
                <a:latin typeface="Arial" pitchFamily="34" charset="0"/>
                <a:cs typeface="Arial" pitchFamily="34" charset="0"/>
              </a:rPr>
              <a:pPr/>
              <a:t>9</a:t>
            </a:fld>
            <a:r>
              <a:rPr lang="en-US" sz="1600" smtClean="0">
                <a:latin typeface="Arial" pitchFamily="34" charset="0"/>
                <a:cs typeface="Arial" pitchFamily="34" charset="0"/>
              </a:rPr>
              <a:t>/72</a:t>
            </a:r>
            <a:endParaRPr lang="en-US" sz="1600" dirty="0">
              <a:latin typeface="Arial" pitchFamily="34" charset="0"/>
              <a:cs typeface="Arial" pitchFamily="34" charset="0"/>
            </a:endParaRPr>
          </a:p>
        </p:txBody>
      </p:sp>
      <p:grpSp>
        <p:nvGrpSpPr>
          <p:cNvPr id="4098" name="Group 4097"/>
          <p:cNvGrpSpPr/>
          <p:nvPr/>
        </p:nvGrpSpPr>
        <p:grpSpPr>
          <a:xfrm>
            <a:off x="2986555" y="2935941"/>
            <a:ext cx="2626659" cy="2702859"/>
            <a:chOff x="3240741" y="2859741"/>
            <a:chExt cx="2626659" cy="2702859"/>
          </a:xfrm>
        </p:grpSpPr>
        <p:grpSp>
          <p:nvGrpSpPr>
            <p:cNvPr id="30" name="Group 29"/>
            <p:cNvGrpSpPr/>
            <p:nvPr/>
          </p:nvGrpSpPr>
          <p:grpSpPr>
            <a:xfrm>
              <a:off x="3240741" y="2859741"/>
              <a:ext cx="2626659" cy="2702859"/>
              <a:chOff x="990600" y="2438400"/>
              <a:chExt cx="2626659" cy="2702859"/>
            </a:xfrm>
          </p:grpSpPr>
          <p:sp>
            <p:nvSpPr>
              <p:cNvPr id="29" name="Isosceles Triangle 28"/>
              <p:cNvSpPr/>
              <p:nvPr/>
            </p:nvSpPr>
            <p:spPr>
              <a:xfrm>
                <a:off x="2912875" y="4912659"/>
                <a:ext cx="421996" cy="228600"/>
              </a:xfrm>
              <a:prstGeom prst="triangl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990600" y="2438400"/>
                <a:ext cx="0" cy="990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09800" y="2438400"/>
                <a:ext cx="0" cy="9906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90600" y="3429000"/>
                <a:ext cx="1219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90600" y="2667000"/>
                <a:ext cx="155448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Flowchart: Connector 18"/>
              <p:cNvSpPr/>
              <p:nvPr/>
            </p:nvSpPr>
            <p:spPr>
              <a:xfrm>
                <a:off x="2946214" y="4688541"/>
                <a:ext cx="366245" cy="381000"/>
              </a:xfrm>
              <a:prstGeom prst="flowChartConnector">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600200" y="3429000"/>
                <a:ext cx="0" cy="1447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600200" y="4876800"/>
                <a:ext cx="15291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88996" y="4688541"/>
                <a:ext cx="528263"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4096" name="Straight Connector 4095"/>
            <p:cNvCxnSpPr/>
            <p:nvPr/>
          </p:nvCxnSpPr>
          <p:spPr>
            <a:xfrm>
              <a:off x="4655250" y="3088341"/>
              <a:ext cx="0" cy="2209800"/>
            </a:xfrm>
            <a:prstGeom prst="line">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097" name="TextBox 4096"/>
          <p:cNvSpPr txBox="1"/>
          <p:nvPr/>
        </p:nvSpPr>
        <p:spPr>
          <a:xfrm>
            <a:off x="4466706" y="3892914"/>
            <a:ext cx="484428" cy="461665"/>
          </a:xfrm>
          <a:prstGeom prst="rect">
            <a:avLst/>
          </a:prstGeom>
          <a:noFill/>
        </p:spPr>
        <p:txBody>
          <a:bodyPr wrap="none" rtlCol="0">
            <a:spAutoFit/>
          </a:bodyPr>
          <a:lstStyle/>
          <a:p>
            <a:r>
              <a:rPr lang="en-US" sz="2400" dirty="0" err="1" smtClean="0"/>
              <a:t>H</a:t>
            </a:r>
            <a:r>
              <a:rPr lang="en-US" sz="2400" baseline="-25000" dirty="0" err="1" smtClean="0"/>
              <a:t>h</a:t>
            </a:r>
            <a:endParaRPr lang="en-US" sz="2400" baseline="-25000" dirty="0"/>
          </a:p>
        </p:txBody>
      </p:sp>
    </p:spTree>
    <p:extLst>
      <p:ext uri="{BB962C8B-B14F-4D97-AF65-F5344CB8AC3E}">
        <p14:creationId xmlns:p14="http://schemas.microsoft.com/office/powerpoint/2010/main" val="2318195351"/>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45343</TotalTime>
  <Words>6385</Words>
  <Application>Microsoft Office PowerPoint</Application>
  <PresentationFormat>On-screen Show (4:3)</PresentationFormat>
  <Paragraphs>562</Paragraphs>
  <Slides>77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77</vt:i4>
      </vt:variant>
    </vt:vector>
  </HeadingPairs>
  <TitlesOfParts>
    <vt:vector size="86" baseType="lpstr">
      <vt:lpstr>Malgun Gothic</vt:lpstr>
      <vt:lpstr>Arial</vt:lpstr>
      <vt:lpstr>Calibri</vt:lpstr>
      <vt:lpstr>Cambria Math</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Bang Chu Cai Bang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Mr ProGhost</dc:creator>
  <cp:lastModifiedBy>Satellite</cp:lastModifiedBy>
  <cp:revision>1747</cp:revision>
  <cp:lastPrinted>2014-04-15T09:00:18Z</cp:lastPrinted>
  <dcterms:created xsi:type="dcterms:W3CDTF">2012-04-20T13:18:20Z</dcterms:created>
  <dcterms:modified xsi:type="dcterms:W3CDTF">2015-04-25T13:59:22Z</dcterms:modified>
</cp:coreProperties>
</file>